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20" Type="http://schemas.openxmlformats.org/officeDocument/2006/relationships/slide" Target="slides/slide15.xml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22" Type="http://schemas.openxmlformats.org/officeDocument/2006/relationships/slide" Target="slides/slide17.xml"/><Relationship Id="rId44" Type="http://schemas.openxmlformats.org/officeDocument/2006/relationships/font" Target="fonts/Lato-regular.fntdata"/><Relationship Id="rId21" Type="http://schemas.openxmlformats.org/officeDocument/2006/relationships/slide" Target="slides/slide16.xml"/><Relationship Id="rId43" Type="http://schemas.openxmlformats.org/officeDocument/2006/relationships/font" Target="fonts/Raleway-boldItalic.fntdata"/><Relationship Id="rId24" Type="http://schemas.openxmlformats.org/officeDocument/2006/relationships/slide" Target="slides/slide19.xml"/><Relationship Id="rId46" Type="http://schemas.openxmlformats.org/officeDocument/2006/relationships/font" Target="fonts/Lato-italic.fntdata"/><Relationship Id="rId23" Type="http://schemas.openxmlformats.org/officeDocument/2006/relationships/slide" Target="slides/slide18.xml"/><Relationship Id="rId45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La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780168d40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780168d40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80168d40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780168d40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539d8ad8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7539d8ad8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80168d406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780168d406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780168d406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780168d406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780168d406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780168d406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780168d406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780168d406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80168d40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780168d40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78a6e86c7b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78a6e86c7b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780168d40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780168d40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2c97a6ad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e2c97a6ad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780168d40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780168d40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780168d406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780168d40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780168d406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780168d406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780168d406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780168d406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780168d40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780168d40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780168d406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780168d406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780168d40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780168d40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780168d406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780168d406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780168d406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780168d406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78a6e86c7b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78a6e86c7b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7f94643b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7f94643b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80168d406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80168d406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780168d40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780168d40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780168d406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780168d406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780168d406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780168d406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e2c97a6ad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e2c97a6ad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780168d406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780168d406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b9e8737f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4b9e8737f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80168d40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80168d40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b9e8737f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b9e8737f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80168d40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780168d40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80168d40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780168d40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5816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13930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None/>
              <a:defRPr b="1"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Trebuchet MS"/>
              <a:buChar char="●"/>
              <a:defRPr sz="13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○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■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●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○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■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●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○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■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556150" y="4438050"/>
            <a:ext cx="1380375" cy="6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171150" y="4372525"/>
            <a:ext cx="4043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latin typeface="Trebuchet MS"/>
                <a:ea typeface="Trebuchet MS"/>
                <a:cs typeface="Trebuchet MS"/>
                <a:sym typeface="Trebuchet MS"/>
              </a:rPr>
              <a:t>Programación Orientada a Objetos</a:t>
            </a:r>
            <a:br>
              <a:rPr i="1" lang="es" sz="9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i="1" lang="es" sz="900">
                <a:latin typeface="Trebuchet MS"/>
                <a:ea typeface="Trebuchet MS"/>
                <a:cs typeface="Trebuchet MS"/>
                <a:sym typeface="Trebuchet MS"/>
              </a:rPr>
              <a:t>2023-2</a:t>
            </a:r>
            <a:br>
              <a:rPr i="1" lang="es" sz="9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i="1" lang="es" sz="700">
                <a:latin typeface="Trebuchet MS"/>
                <a:ea typeface="Trebuchet MS"/>
                <a:cs typeface="Trebuchet MS"/>
                <a:sym typeface="Trebuchet MS"/>
              </a:rPr>
              <a:t>Facultad de ingeniería</a:t>
            </a:r>
            <a:endParaRPr i="1" sz="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" name="Google Shape;11;p1"/>
          <p:cNvCxnSpPr/>
          <p:nvPr/>
        </p:nvCxnSpPr>
        <p:spPr>
          <a:xfrm>
            <a:off x="0" y="4372525"/>
            <a:ext cx="9152100" cy="15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gif"/><Relationship Id="rId4" Type="http://schemas.openxmlformats.org/officeDocument/2006/relationships/image" Target="../media/image1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gif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Relationship Id="rId5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40.png"/><Relationship Id="rId5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38.png"/><Relationship Id="rId5" Type="http://schemas.openxmlformats.org/officeDocument/2006/relationships/image" Target="../media/image36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Relationship Id="rId5" Type="http://schemas.openxmlformats.org/officeDocument/2006/relationships/image" Target="../media/image3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0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rive.google.com/file/d/1EDcB0W-lauywr5QAlIr4TAWfW7J7DYpD/view?usp=sharing" TargetMode="External"/><Relationship Id="rId4" Type="http://schemas.openxmlformats.org/officeDocument/2006/relationships/hyperlink" Target="https://repl.it" TargetMode="External"/><Relationship Id="rId9" Type="http://schemas.openxmlformats.org/officeDocument/2006/relationships/image" Target="../media/image2.png"/><Relationship Id="rId5" Type="http://schemas.openxmlformats.org/officeDocument/2006/relationships/hyperlink" Target="https://drive.google.com/file/d/1AKy4BuPdV_c6zWgKiZO-cSQXdOlNB6lv/view?usp=sharing" TargetMode="External"/><Relationship Id="rId6" Type="http://schemas.openxmlformats.org/officeDocument/2006/relationships/image" Target="../media/image47.png"/><Relationship Id="rId7" Type="http://schemas.openxmlformats.org/officeDocument/2006/relationships/image" Target="../media/image52.png"/><Relationship Id="rId8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hyperlink" Target="https://api.arcade.academy/en/latest/resources.html" TargetMode="External"/><Relationship Id="rId10" Type="http://schemas.openxmlformats.org/officeDocument/2006/relationships/hyperlink" Target="https://itch.io/game-assets/free" TargetMode="External"/><Relationship Id="rId13" Type="http://schemas.openxmlformats.org/officeDocument/2006/relationships/hyperlink" Target="https://www.mapeditor.org/" TargetMode="External"/><Relationship Id="rId12" Type="http://schemas.openxmlformats.org/officeDocument/2006/relationships/hyperlink" Target="https://itch.io/game-assets/free/tag-audio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api.arcade.academy/en/latest/" TargetMode="External"/><Relationship Id="rId4" Type="http://schemas.openxmlformats.org/officeDocument/2006/relationships/hyperlink" Target="https://api.arcade.academy/en/latest/quick_index.html" TargetMode="External"/><Relationship Id="rId9" Type="http://schemas.openxmlformats.org/officeDocument/2006/relationships/hyperlink" Target="https://craftpix.net/freebies/" TargetMode="External"/><Relationship Id="rId5" Type="http://schemas.openxmlformats.org/officeDocument/2006/relationships/hyperlink" Target="https://learn.arcade.academy/en/latest/" TargetMode="External"/><Relationship Id="rId6" Type="http://schemas.openxmlformats.org/officeDocument/2006/relationships/hyperlink" Target="https://api.arcade.academy/en/latest/examples/" TargetMode="External"/><Relationship Id="rId7" Type="http://schemas.openxmlformats.org/officeDocument/2006/relationships/hyperlink" Target="https://realpython.com/arcade-python-game-framework/" TargetMode="External"/><Relationship Id="rId8" Type="http://schemas.openxmlformats.org/officeDocument/2006/relationships/hyperlink" Target="https://api.arcade.academy/en/latest/sample_games.html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thenounproject.com/" TargetMode="External"/><Relationship Id="rId4" Type="http://schemas.openxmlformats.org/officeDocument/2006/relationships/hyperlink" Target="https://freepik.es/" TargetMode="External"/><Relationship Id="rId5" Type="http://schemas.openxmlformats.org/officeDocument/2006/relationships/hyperlink" Target="mailto:lamongual@unal.edu.co" TargetMode="External"/><Relationship Id="rId6" Type="http://schemas.openxmlformats.org/officeDocument/2006/relationships/hyperlink" Target="mailto:mapenav@unal.edu.c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2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69650" y="948600"/>
            <a:ext cx="7604700" cy="19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920">
                <a:solidFill>
                  <a:schemeClr val="accent5"/>
                </a:solidFill>
              </a:rPr>
              <a:t>Programación Orientada a Objetos con Python Arcade</a:t>
            </a:r>
            <a:endParaRPr sz="3020">
              <a:solidFill>
                <a:schemeClr val="accent5"/>
              </a:solidFill>
            </a:endParaRPr>
          </a:p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4533250" y="0"/>
            <a:ext cx="20196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¿Por qué Arcade?</a:t>
            </a:r>
            <a:endParaRPr sz="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" name="Google Shape;212;p22"/>
          <p:cNvSpPr/>
          <p:nvPr/>
        </p:nvSpPr>
        <p:spPr>
          <a:xfrm>
            <a:off x="25520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Arcade?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" name="Google Shape;213;p22"/>
          <p:cNvSpPr/>
          <p:nvPr/>
        </p:nvSpPr>
        <p:spPr>
          <a:xfrm>
            <a:off x="65528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Ejemplos y…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" name="Google Shape;214;p22"/>
          <p:cNvSpPr/>
          <p:nvPr/>
        </p:nvSpPr>
        <p:spPr>
          <a:xfrm>
            <a:off x="0" y="935175"/>
            <a:ext cx="3048000" cy="3435600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2"/>
          <p:cNvSpPr txBox="1"/>
          <p:nvPr>
            <p:ph idx="1" type="body"/>
          </p:nvPr>
        </p:nvSpPr>
        <p:spPr>
          <a:xfrm>
            <a:off x="68250" y="1028350"/>
            <a:ext cx="2890800" cy="3260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dk1"/>
                </a:solidFill>
              </a:rPr>
              <a:t>Recursos incluidos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148650" y="1572050"/>
            <a:ext cx="2730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Trebuchet MS"/>
              <a:buChar char="●"/>
            </a:pPr>
            <a:r>
              <a:rPr lang="es" sz="13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Excelente documentación</a:t>
            </a:r>
            <a:endParaRPr sz="13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Trebuchet MS"/>
              <a:buChar char="●"/>
            </a:pPr>
            <a:r>
              <a:rPr lang="es" sz="13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Gran cantidad de ejemplos</a:t>
            </a:r>
            <a:endParaRPr sz="13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Trebuchet MS"/>
              <a:buChar char="●"/>
            </a:pPr>
            <a:r>
              <a:rPr lang="es" sz="13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Comunidad activa</a:t>
            </a:r>
            <a:endParaRPr sz="13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7" name="Google Shape;2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75" y="2571750"/>
            <a:ext cx="2647800" cy="1508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2"/>
          <p:cNvGrpSpPr/>
          <p:nvPr/>
        </p:nvGrpSpPr>
        <p:grpSpPr>
          <a:xfrm>
            <a:off x="3047949" y="935175"/>
            <a:ext cx="3119276" cy="3435600"/>
            <a:chOff x="3047949" y="935175"/>
            <a:chExt cx="3119276" cy="3435600"/>
          </a:xfrm>
        </p:grpSpPr>
        <p:sp>
          <p:nvSpPr>
            <p:cNvPr id="219" name="Google Shape;219;p22"/>
            <p:cNvSpPr/>
            <p:nvPr/>
          </p:nvSpPr>
          <p:spPr>
            <a:xfrm>
              <a:off x="3047949" y="935175"/>
              <a:ext cx="3048000" cy="343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3143225" y="1028350"/>
              <a:ext cx="2856300" cy="3228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1" name="Google Shape;22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05925" y="2689538"/>
              <a:ext cx="649375" cy="964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57150" y="2659988"/>
              <a:ext cx="771400" cy="1023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3" name="Google Shape;223;p22"/>
            <p:cNvCxnSpPr>
              <a:endCxn id="221" idx="1"/>
            </p:cNvCxnSpPr>
            <p:nvPr/>
          </p:nvCxnSpPr>
          <p:spPr>
            <a:xfrm>
              <a:off x="4328525" y="3171650"/>
              <a:ext cx="677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4" name="Google Shape;224;p22"/>
            <p:cNvSpPr txBox="1"/>
            <p:nvPr/>
          </p:nvSpPr>
          <p:spPr>
            <a:xfrm>
              <a:off x="3167225" y="1082750"/>
              <a:ext cx="3000000" cy="12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6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Hitbox detallados</a:t>
              </a:r>
              <a:endParaRPr b="1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317500" lvl="0" marL="457200" rtl="0" algn="l">
                <a:spcBef>
                  <a:spcPts val="120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Trebuchet MS"/>
                <a:buChar char="●"/>
              </a:pPr>
              <a:r>
                <a:rPr lang="es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Mejores áreas de colisión</a:t>
              </a:r>
              <a:endParaRPr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25" name="Google Shape;225;p22"/>
          <p:cNvGrpSpPr/>
          <p:nvPr/>
        </p:nvGrpSpPr>
        <p:grpSpPr>
          <a:xfrm>
            <a:off x="6095950" y="940600"/>
            <a:ext cx="3048000" cy="3435600"/>
            <a:chOff x="6095950" y="940600"/>
            <a:chExt cx="3048000" cy="3435600"/>
          </a:xfrm>
        </p:grpSpPr>
        <p:sp>
          <p:nvSpPr>
            <p:cNvPr id="226" name="Google Shape;226;p22"/>
            <p:cNvSpPr/>
            <p:nvPr/>
          </p:nvSpPr>
          <p:spPr>
            <a:xfrm>
              <a:off x="6095950" y="940600"/>
              <a:ext cx="3048000" cy="3435600"/>
            </a:xfrm>
            <a:prstGeom prst="rect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6184850" y="1028350"/>
              <a:ext cx="2856300" cy="3228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84850" y="1470100"/>
              <a:ext cx="1808999" cy="1358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38075" y="2828325"/>
              <a:ext cx="1903075" cy="1428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22"/>
            <p:cNvSpPr txBox="1"/>
            <p:nvPr/>
          </p:nvSpPr>
          <p:spPr>
            <a:xfrm>
              <a:off x="6119950" y="1082750"/>
              <a:ext cx="3000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s" sz="16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Desempeño</a:t>
              </a:r>
              <a:endParaRPr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2374200" y="1634250"/>
            <a:ext cx="4395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Ejemplos y aplicaciones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2" name="Google Shape;242;p24"/>
          <p:cNvSpPr/>
          <p:nvPr/>
        </p:nvSpPr>
        <p:spPr>
          <a:xfrm>
            <a:off x="2552075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Ejemplos y aplicaciones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3" name="Google Shape;243;p24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¿Por qué Arcade?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Conceptos básicos</a:t>
            </a:r>
            <a:endParaRPr sz="17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Hola Mundo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689350" y="815075"/>
            <a:ext cx="528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podemos crear con Python Arcade?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47" name="Google Shape;247;p24"/>
          <p:cNvSpPr txBox="1"/>
          <p:nvPr/>
        </p:nvSpPr>
        <p:spPr>
          <a:xfrm>
            <a:off x="770825" y="1399450"/>
            <a:ext cx="5511000" cy="24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¡Casi cualquier cosa!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Trebuchet MS"/>
              <a:buChar char="●"/>
            </a:pPr>
            <a:r>
              <a:rPr lang="es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Los recursos gráficos y de audio dependen del desarrollador o equipo de trabajo</a:t>
            </a:r>
            <a:endParaRPr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Trebuchet MS"/>
              <a:buChar char="●"/>
            </a:pPr>
            <a:r>
              <a:rPr lang="es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Gran fluidez en animaciones y físicas</a:t>
            </a:r>
            <a:endParaRPr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Trebuchet MS"/>
              <a:buChar char="●"/>
            </a:pPr>
            <a:r>
              <a:rPr lang="es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Python es un lenguaje usado en todos los ámbitos</a:t>
            </a:r>
            <a:endParaRPr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rebuchet MS"/>
              <a:buChar char="●"/>
            </a:pPr>
            <a:r>
              <a:rPr lang="es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Limitado a render 2D</a:t>
            </a:r>
            <a:endParaRPr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rebuchet MS"/>
              <a:buChar char="●"/>
            </a:pPr>
            <a:r>
              <a:rPr lang="es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Requiere python</a:t>
            </a:r>
            <a:endParaRPr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8" name="Google Shape;2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182375" y="1429499"/>
            <a:ext cx="2928225" cy="29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4"/>
          <p:cNvSpPr txBox="1"/>
          <p:nvPr/>
        </p:nvSpPr>
        <p:spPr>
          <a:xfrm>
            <a:off x="995325" y="3974525"/>
            <a:ext cx="33933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latin typeface="Trebuchet MS"/>
                <a:ea typeface="Trebuchet MS"/>
                <a:cs typeface="Trebuchet MS"/>
                <a:sym typeface="Trebuchet MS"/>
              </a:rPr>
              <a:t>* El límite está en tu imaginación</a:t>
            </a:r>
            <a:endParaRPr i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5" name="Google Shape;255;p25"/>
          <p:cNvSpPr/>
          <p:nvPr/>
        </p:nvSpPr>
        <p:spPr>
          <a:xfrm>
            <a:off x="2552075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Ejemplos y aplicaciones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6" name="Google Shape;256;p25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¿Por qué Arcade?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7" name="Google Shape;257;p25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Conceptos básicos</a:t>
            </a:r>
            <a:endParaRPr sz="17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Hola Mundo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9" name="Google Shape;259;p25"/>
          <p:cNvSpPr txBox="1"/>
          <p:nvPr/>
        </p:nvSpPr>
        <p:spPr>
          <a:xfrm>
            <a:off x="689350" y="815075"/>
            <a:ext cx="528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Juegos de acción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260" name="Google Shape;2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650" y="1128875"/>
            <a:ext cx="3847600" cy="28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75" y="1510772"/>
            <a:ext cx="4221600" cy="2374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7" name="Google Shape;267;p26"/>
          <p:cNvSpPr/>
          <p:nvPr/>
        </p:nvSpPr>
        <p:spPr>
          <a:xfrm>
            <a:off x="2552075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Ejemplos y aplicaciones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8" name="Google Shape;268;p26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¿Por qué Arcade?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" name="Google Shape;269;p26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Conceptos básicos</a:t>
            </a:r>
            <a:endParaRPr sz="17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0" name="Google Shape;270;p26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Hola Mundo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1" name="Google Shape;271;p26"/>
          <p:cNvSpPr txBox="1"/>
          <p:nvPr/>
        </p:nvSpPr>
        <p:spPr>
          <a:xfrm>
            <a:off x="689350" y="815075"/>
            <a:ext cx="528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Juegos de estrategia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272" name="Google Shape;2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00" y="1385613"/>
            <a:ext cx="3979276" cy="27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9700" y="955600"/>
            <a:ext cx="1675075" cy="32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9" name="Google Shape;279;p27"/>
          <p:cNvSpPr/>
          <p:nvPr/>
        </p:nvSpPr>
        <p:spPr>
          <a:xfrm>
            <a:off x="2552075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Ejemplos y aplicaciones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" name="Google Shape;280;p27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¿Por qué Arcade?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Conceptos básicos</a:t>
            </a:r>
            <a:endParaRPr sz="17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Hola Mundo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689350" y="815075"/>
            <a:ext cx="528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Juegos de lógica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284" name="Google Shape;2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400" y="1429175"/>
            <a:ext cx="3375301" cy="253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2300" y="1046788"/>
            <a:ext cx="2782700" cy="29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1" name="Google Shape;291;p28"/>
          <p:cNvSpPr/>
          <p:nvPr/>
        </p:nvSpPr>
        <p:spPr>
          <a:xfrm>
            <a:off x="2552075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Ejemplos y aplicaciones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2" name="Google Shape;292;p28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¿Por qué Arcade?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3" name="Google Shape;293;p28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Conceptos básicos</a:t>
            </a:r>
            <a:endParaRPr sz="17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4" name="Google Shape;294;p28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Hola Mundo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5" name="Google Shape;295;p28"/>
          <p:cNvSpPr txBox="1"/>
          <p:nvPr/>
        </p:nvSpPr>
        <p:spPr>
          <a:xfrm>
            <a:off x="689350" y="815075"/>
            <a:ext cx="528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Simulación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296" name="Google Shape;2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612" y="1250050"/>
            <a:ext cx="5016775" cy="29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2" name="Google Shape;302;p29"/>
          <p:cNvSpPr txBox="1"/>
          <p:nvPr/>
        </p:nvSpPr>
        <p:spPr>
          <a:xfrm>
            <a:off x="2374200" y="1634250"/>
            <a:ext cx="4395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Conceptos básicos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8" name="Google Shape;308;p30"/>
          <p:cNvSpPr/>
          <p:nvPr/>
        </p:nvSpPr>
        <p:spPr>
          <a:xfrm>
            <a:off x="4533250" y="0"/>
            <a:ext cx="20196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Conceptos básicos</a:t>
            </a:r>
            <a:endParaRPr sz="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9" name="Google Shape;309;p30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¿Por qué Arcade?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0" name="Google Shape;310;p30"/>
          <p:cNvSpPr/>
          <p:nvPr/>
        </p:nvSpPr>
        <p:spPr>
          <a:xfrm>
            <a:off x="25520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Ejemplos y …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1" name="Google Shape;311;p30"/>
          <p:cNvSpPr/>
          <p:nvPr/>
        </p:nvSpPr>
        <p:spPr>
          <a:xfrm>
            <a:off x="65528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Hola Mundo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689350" y="81506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Elementos de un juego</a:t>
            </a:r>
            <a:endParaRPr b="1" sz="1600">
              <a:solidFill>
                <a:schemeClr val="dk1"/>
              </a:solidFill>
            </a:endParaRPr>
          </a:p>
        </p:txBody>
      </p:sp>
      <p:grpSp>
        <p:nvGrpSpPr>
          <p:cNvPr id="313" name="Google Shape;313;p30"/>
          <p:cNvGrpSpPr/>
          <p:nvPr/>
        </p:nvGrpSpPr>
        <p:grpSpPr>
          <a:xfrm>
            <a:off x="6095950" y="1446950"/>
            <a:ext cx="3048000" cy="2929200"/>
            <a:chOff x="6095950" y="1446950"/>
            <a:chExt cx="3048000" cy="2929200"/>
          </a:xfrm>
        </p:grpSpPr>
        <p:sp>
          <p:nvSpPr>
            <p:cNvPr id="314" name="Google Shape;314;p30"/>
            <p:cNvSpPr/>
            <p:nvPr/>
          </p:nvSpPr>
          <p:spPr>
            <a:xfrm>
              <a:off x="6095950" y="1446950"/>
              <a:ext cx="3048000" cy="2929200"/>
            </a:xfrm>
            <a:prstGeom prst="rect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6174513" y="1517175"/>
              <a:ext cx="2890800" cy="2779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0"/>
            <p:cNvSpPr txBox="1"/>
            <p:nvPr/>
          </p:nvSpPr>
          <p:spPr>
            <a:xfrm>
              <a:off x="6324825" y="1620268"/>
              <a:ext cx="2590200" cy="148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6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Escenarios</a:t>
              </a:r>
              <a:endParaRPr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317500" lvl="0" marL="457200" rtl="0" algn="l">
                <a:spcBef>
                  <a:spcPts val="120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Trebuchet MS"/>
                <a:buChar char="●"/>
              </a:pPr>
              <a:r>
                <a:rPr lang="es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Fondos</a:t>
              </a:r>
              <a:endParaRPr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Trebuchet MS"/>
                <a:buChar char="●"/>
              </a:pPr>
              <a:r>
                <a:rPr lang="es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Pisos</a:t>
              </a:r>
              <a:endParaRPr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Trebuchet MS"/>
                <a:buChar char="●"/>
              </a:pPr>
              <a:r>
                <a:rPr lang="es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Techos</a:t>
              </a:r>
              <a:endParaRPr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Trebuchet MS"/>
                <a:buChar char="●"/>
              </a:pPr>
              <a:r>
                <a:rPr lang="es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Paredes</a:t>
              </a:r>
              <a:endParaRPr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17" name="Google Shape;31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49750" y="3064700"/>
              <a:ext cx="1769300" cy="12050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8" name="Google Shape;318;p30"/>
          <p:cNvGrpSpPr/>
          <p:nvPr/>
        </p:nvGrpSpPr>
        <p:grpSpPr>
          <a:xfrm>
            <a:off x="3047949" y="1442325"/>
            <a:ext cx="3048000" cy="2929200"/>
            <a:chOff x="3047949" y="1442325"/>
            <a:chExt cx="3048000" cy="2929200"/>
          </a:xfrm>
        </p:grpSpPr>
        <p:sp>
          <p:nvSpPr>
            <p:cNvPr id="319" name="Google Shape;319;p30"/>
            <p:cNvSpPr/>
            <p:nvPr/>
          </p:nvSpPr>
          <p:spPr>
            <a:xfrm>
              <a:off x="3047949" y="1442325"/>
              <a:ext cx="3048000" cy="2929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3126563" y="1517175"/>
              <a:ext cx="2890800" cy="2779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0"/>
            <p:cNvSpPr txBox="1"/>
            <p:nvPr/>
          </p:nvSpPr>
          <p:spPr>
            <a:xfrm>
              <a:off x="3126575" y="1567125"/>
              <a:ext cx="2890800" cy="191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6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Interfaz gráfica de usuario</a:t>
              </a:r>
              <a:endParaRPr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317500" lvl="0" marL="457200" rtl="0" algn="l">
                <a:spcBef>
                  <a:spcPts val="120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Trebuchet MS"/>
                <a:buChar char="●"/>
              </a:pPr>
              <a:r>
                <a:rPr lang="es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Pantalla de inicio</a:t>
              </a:r>
              <a:endParaRPr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Trebuchet MS"/>
                <a:buChar char="●"/>
              </a:pPr>
              <a:r>
                <a:rPr lang="es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Barra de vida</a:t>
              </a:r>
              <a:endParaRPr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Trebuchet MS"/>
                <a:buChar char="●"/>
              </a:pPr>
              <a:r>
                <a:rPr lang="es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Puntuación</a:t>
              </a:r>
              <a:endParaRPr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Trebuchet MS"/>
                <a:buChar char="●"/>
              </a:pPr>
              <a:r>
                <a:rPr lang="es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Tiempo restante</a:t>
              </a:r>
              <a:endParaRPr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Trebuchet MS"/>
                <a:buChar char="●"/>
              </a:pPr>
              <a:r>
                <a:rPr lang="es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Vista de pausa</a:t>
              </a:r>
              <a:endParaRPr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Trebuchet MS"/>
                <a:buChar char="●"/>
              </a:pPr>
              <a:r>
                <a:rPr lang="es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Menús</a:t>
              </a:r>
              <a:endParaRPr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22" name="Google Shape;32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3191600"/>
              <a:ext cx="1364750" cy="1078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3" name="Google Shape;323;p30"/>
          <p:cNvGrpSpPr/>
          <p:nvPr/>
        </p:nvGrpSpPr>
        <p:grpSpPr>
          <a:xfrm>
            <a:off x="0" y="1442325"/>
            <a:ext cx="3048000" cy="2929200"/>
            <a:chOff x="0" y="1442325"/>
            <a:chExt cx="3048000" cy="2929200"/>
          </a:xfrm>
        </p:grpSpPr>
        <p:sp>
          <p:nvSpPr>
            <p:cNvPr id="324" name="Google Shape;324;p30"/>
            <p:cNvSpPr/>
            <p:nvPr/>
          </p:nvSpPr>
          <p:spPr>
            <a:xfrm>
              <a:off x="0" y="1442325"/>
              <a:ext cx="3048000" cy="2929200"/>
            </a:xfrm>
            <a:prstGeom prst="rect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78575" y="1521775"/>
              <a:ext cx="2890800" cy="2779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6" name="Google Shape;32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07850" y="3064712"/>
              <a:ext cx="1046700" cy="104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30"/>
            <p:cNvSpPr txBox="1"/>
            <p:nvPr/>
          </p:nvSpPr>
          <p:spPr>
            <a:xfrm>
              <a:off x="48000" y="1567113"/>
              <a:ext cx="3000000" cy="23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6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Sprites</a:t>
              </a:r>
              <a:endParaRPr b="1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317500" lvl="0" marL="457200" rtl="0" algn="l">
                <a:spcBef>
                  <a:spcPts val="120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Trebuchet MS"/>
                <a:buChar char="●"/>
              </a:pPr>
              <a:r>
                <a:rPr lang="es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Imágenes 2D</a:t>
              </a:r>
              <a:endParaRPr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Trebuchet MS"/>
                <a:buChar char="●"/>
              </a:pPr>
              <a:r>
                <a:rPr lang="es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Elementos interactivos</a:t>
              </a:r>
              <a:endParaRPr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300"/>
                <a:buFont typeface="Trebuchet MS"/>
                <a:buChar char="●"/>
              </a:pPr>
              <a:r>
                <a:rPr lang="es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Spritesheets</a:t>
              </a:r>
              <a:endParaRPr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400"/>
                <a:buFont typeface="Trebuchet MS"/>
                <a:buChar char="●"/>
              </a:pPr>
              <a:r>
                <a:rPr lang="es">
                  <a:solidFill>
                    <a:schemeClr val="accent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Animación</a:t>
              </a:r>
              <a:endParaRPr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400"/>
                <a:buFont typeface="Trebuchet MS"/>
                <a:buChar char="●"/>
              </a:pPr>
              <a:r>
                <a:rPr lang="es">
                  <a:solidFill>
                    <a:schemeClr val="accent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Movimiento</a:t>
              </a:r>
              <a:endParaRPr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400"/>
                <a:buFont typeface="Trebuchet MS"/>
                <a:buChar char="●"/>
              </a:pPr>
              <a:r>
                <a:rPr lang="es">
                  <a:solidFill>
                    <a:schemeClr val="accent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Colisiones</a:t>
              </a:r>
              <a:endParaRPr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300"/>
                <a:buFont typeface="Trebuchet MS"/>
                <a:buChar char="●"/>
              </a:pPr>
              <a:r>
                <a:rPr lang="es">
                  <a:solidFill>
                    <a:schemeClr val="accent5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Eventos</a:t>
              </a:r>
              <a:endParaRPr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31"/>
          <p:cNvGrpSpPr/>
          <p:nvPr/>
        </p:nvGrpSpPr>
        <p:grpSpPr>
          <a:xfrm>
            <a:off x="865688" y="1743825"/>
            <a:ext cx="4342513" cy="2497900"/>
            <a:chOff x="865688" y="1743825"/>
            <a:chExt cx="4342513" cy="2497900"/>
          </a:xfrm>
        </p:grpSpPr>
        <p:sp>
          <p:nvSpPr>
            <p:cNvPr id="333" name="Google Shape;333;p31"/>
            <p:cNvSpPr/>
            <p:nvPr/>
          </p:nvSpPr>
          <p:spPr>
            <a:xfrm>
              <a:off x="865688" y="2271925"/>
              <a:ext cx="2484900" cy="18903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518788" y="2492275"/>
              <a:ext cx="1349400" cy="296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Trebuchet MS"/>
                  <a:ea typeface="Trebuchet MS"/>
                  <a:cs typeface="Trebuchet MS"/>
                  <a:sym typeface="Trebuchet MS"/>
                </a:rPr>
                <a:t>Entrada</a:t>
              </a: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35" name="Google Shape;335;p31"/>
            <p:cNvCxnSpPr>
              <a:stCxn id="336" idx="2"/>
              <a:endCxn id="333" idx="0"/>
            </p:cNvCxnSpPr>
            <p:nvPr/>
          </p:nvCxnSpPr>
          <p:spPr>
            <a:xfrm rot="5400000">
              <a:off x="3056763" y="795225"/>
              <a:ext cx="528000" cy="2425200"/>
            </a:xfrm>
            <a:prstGeom prst="bentConnector3">
              <a:avLst>
                <a:gd fmla="val 50009" name="adj1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37" name="Google Shape;337;p31"/>
            <p:cNvSpPr/>
            <p:nvPr/>
          </p:nvSpPr>
          <p:spPr>
            <a:xfrm>
              <a:off x="3804800" y="2417725"/>
              <a:ext cx="1403400" cy="1824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300">
                  <a:latin typeface="Trebuchet MS"/>
                  <a:ea typeface="Trebuchet MS"/>
                  <a:cs typeface="Trebuchet MS"/>
                  <a:sym typeface="Trebuchet MS"/>
                </a:rPr>
                <a:t>Entrada:</a:t>
              </a:r>
              <a:endParaRPr b="1" sz="1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latin typeface="Trebuchet MS"/>
                  <a:ea typeface="Trebuchet MS"/>
                  <a:cs typeface="Trebuchet MS"/>
                  <a:sym typeface="Trebuchet MS"/>
                </a:rPr>
                <a:t>Interacción del usuario (presiona botones, da click, arrastra…)</a:t>
              </a:r>
              <a:endParaRPr sz="11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38" name="Google Shape;33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28543" y="2343999"/>
              <a:ext cx="455680" cy="393600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339" name="Google Shape;339;p31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40" name="Google Shape;340;p31"/>
          <p:cNvSpPr/>
          <p:nvPr/>
        </p:nvSpPr>
        <p:spPr>
          <a:xfrm>
            <a:off x="4533250" y="0"/>
            <a:ext cx="20196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Conceptos básicos</a:t>
            </a:r>
            <a:endParaRPr sz="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¿Por qué Arcade?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25520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Ejemplos y …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65528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Hola Mundo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4" name="Google Shape;344;p31"/>
          <p:cNvSpPr txBox="1"/>
          <p:nvPr/>
        </p:nvSpPr>
        <p:spPr>
          <a:xfrm>
            <a:off x="689350" y="81506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Ciclo de vida de un juego</a:t>
            </a:r>
            <a:endParaRPr b="1" sz="1600">
              <a:solidFill>
                <a:schemeClr val="dk1"/>
              </a:solidFill>
            </a:endParaRPr>
          </a:p>
        </p:txBody>
      </p:sp>
      <p:cxnSp>
        <p:nvCxnSpPr>
          <p:cNvPr id="345" name="Google Shape;345;p31"/>
          <p:cNvCxnSpPr>
            <a:stCxn id="346" idx="3"/>
            <a:endCxn id="334" idx="1"/>
          </p:cNvCxnSpPr>
          <p:nvPr/>
        </p:nvCxnSpPr>
        <p:spPr>
          <a:xfrm rot="10800000">
            <a:off x="1518788" y="2640325"/>
            <a:ext cx="1349400" cy="1060500"/>
          </a:xfrm>
          <a:prstGeom prst="bentConnector5">
            <a:avLst>
              <a:gd fmla="val -17373" name="adj1"/>
              <a:gd fmla="val -22805" name="adj2"/>
              <a:gd fmla="val 130021" name="adj3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" name="Google Shape;347;p31"/>
          <p:cNvSpPr/>
          <p:nvPr/>
        </p:nvSpPr>
        <p:spPr>
          <a:xfrm>
            <a:off x="1266013" y="1447425"/>
            <a:ext cx="1349400" cy="29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Inicio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6" name="Google Shape;336;p31"/>
          <p:cNvSpPr/>
          <p:nvPr/>
        </p:nvSpPr>
        <p:spPr>
          <a:xfrm>
            <a:off x="3762213" y="1447425"/>
            <a:ext cx="1542300" cy="29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Ciclo de juego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6528588" y="1447425"/>
            <a:ext cx="1349400" cy="29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Fin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49" name="Google Shape;349;p31"/>
          <p:cNvCxnSpPr>
            <a:stCxn id="347" idx="3"/>
            <a:endCxn id="336" idx="1"/>
          </p:cNvCxnSpPr>
          <p:nvPr/>
        </p:nvCxnSpPr>
        <p:spPr>
          <a:xfrm>
            <a:off x="2615413" y="1595625"/>
            <a:ext cx="11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31"/>
          <p:cNvCxnSpPr>
            <a:stCxn id="336" idx="3"/>
            <a:endCxn id="348" idx="1"/>
          </p:cNvCxnSpPr>
          <p:nvPr/>
        </p:nvCxnSpPr>
        <p:spPr>
          <a:xfrm>
            <a:off x="5304513" y="1595625"/>
            <a:ext cx="12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51" name="Google Shape;351;p31"/>
          <p:cNvGrpSpPr/>
          <p:nvPr/>
        </p:nvGrpSpPr>
        <p:grpSpPr>
          <a:xfrm>
            <a:off x="1518788" y="2334200"/>
            <a:ext cx="5394038" cy="1907525"/>
            <a:chOff x="1518788" y="2334200"/>
            <a:chExt cx="5394038" cy="1907525"/>
          </a:xfrm>
        </p:grpSpPr>
        <p:sp>
          <p:nvSpPr>
            <p:cNvPr id="352" name="Google Shape;352;p31"/>
            <p:cNvSpPr/>
            <p:nvPr/>
          </p:nvSpPr>
          <p:spPr>
            <a:xfrm>
              <a:off x="1518788" y="3022450"/>
              <a:ext cx="1349400" cy="296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Trebuchet MS"/>
                  <a:ea typeface="Trebuchet MS"/>
                  <a:cs typeface="Trebuchet MS"/>
                  <a:sym typeface="Trebuchet MS"/>
                </a:rPr>
                <a:t>Actualización</a:t>
              </a: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53" name="Google Shape;353;p31"/>
            <p:cNvCxnSpPr>
              <a:stCxn id="334" idx="3"/>
              <a:endCxn id="352" idx="1"/>
            </p:cNvCxnSpPr>
            <p:nvPr/>
          </p:nvCxnSpPr>
          <p:spPr>
            <a:xfrm flipH="1">
              <a:off x="1518788" y="2640475"/>
              <a:ext cx="1349400" cy="530100"/>
            </a:xfrm>
            <a:prstGeom prst="bentConnector5">
              <a:avLst>
                <a:gd fmla="val -17647" name="adj1"/>
                <a:gd fmla="val 50007" name="adj2"/>
                <a:gd fmla="val 117647" name="adj3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54" name="Google Shape;354;p31"/>
            <p:cNvSpPr/>
            <p:nvPr/>
          </p:nvSpPr>
          <p:spPr>
            <a:xfrm>
              <a:off x="5436225" y="2417725"/>
              <a:ext cx="1476600" cy="1824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300">
                  <a:latin typeface="Trebuchet MS"/>
                  <a:ea typeface="Trebuchet MS"/>
                  <a:cs typeface="Trebuchet MS"/>
                  <a:sym typeface="Trebuchet MS"/>
                </a:rPr>
                <a:t>A</a:t>
              </a:r>
              <a:r>
                <a:rPr b="1" lang="es" sz="1300">
                  <a:latin typeface="Trebuchet MS"/>
                  <a:ea typeface="Trebuchet MS"/>
                  <a:cs typeface="Trebuchet MS"/>
                  <a:sym typeface="Trebuchet MS"/>
                </a:rPr>
                <a:t>ctualización:</a:t>
              </a:r>
              <a:endParaRPr b="1" sz="1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latin typeface="Trebuchet MS"/>
                  <a:ea typeface="Trebuchet MS"/>
                  <a:cs typeface="Trebuchet MS"/>
                  <a:sym typeface="Trebuchet MS"/>
                </a:rPr>
                <a:t>Nuevas posiciones de los objetos en el juego</a:t>
              </a:r>
              <a:endParaRPr sz="11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latin typeface="Trebuchet MS"/>
                  <a:ea typeface="Trebuchet MS"/>
                  <a:cs typeface="Trebuchet MS"/>
                  <a:sym typeface="Trebuchet MS"/>
                </a:rPr>
                <a:t>Actualización de puntos de vida, etc.</a:t>
              </a:r>
              <a:endParaRPr sz="11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55" name="Google Shape;35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16850" y="2334200"/>
              <a:ext cx="434034" cy="393600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356" name="Google Shape;356;p31"/>
          <p:cNvGrpSpPr/>
          <p:nvPr/>
        </p:nvGrpSpPr>
        <p:grpSpPr>
          <a:xfrm>
            <a:off x="1518788" y="2271835"/>
            <a:ext cx="7025463" cy="1969890"/>
            <a:chOff x="1518788" y="2271835"/>
            <a:chExt cx="7025463" cy="1969890"/>
          </a:xfrm>
        </p:grpSpPr>
        <p:sp>
          <p:nvSpPr>
            <p:cNvPr id="346" name="Google Shape;346;p31"/>
            <p:cNvSpPr/>
            <p:nvPr/>
          </p:nvSpPr>
          <p:spPr>
            <a:xfrm>
              <a:off x="1518788" y="3552625"/>
              <a:ext cx="1349400" cy="296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Trebuchet MS"/>
                  <a:ea typeface="Trebuchet MS"/>
                  <a:cs typeface="Trebuchet MS"/>
                  <a:sym typeface="Trebuchet MS"/>
                </a:rPr>
                <a:t>Render</a:t>
              </a: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57" name="Google Shape;357;p31"/>
            <p:cNvCxnSpPr>
              <a:stCxn id="352" idx="3"/>
              <a:endCxn id="346" idx="1"/>
            </p:cNvCxnSpPr>
            <p:nvPr/>
          </p:nvCxnSpPr>
          <p:spPr>
            <a:xfrm flipH="1">
              <a:off x="1518788" y="3170650"/>
              <a:ext cx="1349400" cy="530100"/>
            </a:xfrm>
            <a:prstGeom prst="bentConnector5">
              <a:avLst>
                <a:gd fmla="val -17647" name="adj1"/>
                <a:gd fmla="val 50007" name="adj2"/>
                <a:gd fmla="val 117647" name="adj3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58" name="Google Shape;358;p31"/>
            <p:cNvSpPr/>
            <p:nvPr/>
          </p:nvSpPr>
          <p:spPr>
            <a:xfrm>
              <a:off x="7140850" y="2417725"/>
              <a:ext cx="1403400" cy="1824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300">
                  <a:latin typeface="Trebuchet MS"/>
                  <a:ea typeface="Trebuchet MS"/>
                  <a:cs typeface="Trebuchet MS"/>
                  <a:sym typeface="Trebuchet MS"/>
                </a:rPr>
                <a:t>Render:</a:t>
              </a:r>
              <a:endParaRPr b="1" sz="13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Trebuchet MS"/>
                  <a:ea typeface="Trebuchet MS"/>
                  <a:cs typeface="Trebuchet MS"/>
                  <a:sym typeface="Trebuchet MS"/>
                </a:rPr>
                <a:t>Dibujado de imágenes</a:t>
              </a:r>
              <a:endParaRPr sz="12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Trebuchet MS"/>
                  <a:ea typeface="Trebuchet MS"/>
                  <a:cs typeface="Trebuchet MS"/>
                  <a:sym typeface="Trebuchet MS"/>
                </a:rPr>
                <a:t>Salida de audio</a:t>
              </a:r>
              <a:endParaRPr sz="1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59" name="Google Shape;359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3500" y="2271835"/>
              <a:ext cx="455675" cy="433439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Contenido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805650" y="1393075"/>
            <a:ext cx="4696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s" sz="1660"/>
              <a:t>Introducción</a:t>
            </a:r>
            <a:endParaRPr sz="1660"/>
          </a:p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s" sz="1660"/>
              <a:t>¿Qué es Python Arcade?</a:t>
            </a:r>
            <a:endParaRPr sz="1660"/>
          </a:p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s" sz="1660"/>
              <a:t>¿Por qué </a:t>
            </a:r>
            <a:r>
              <a:rPr lang="es" sz="1660"/>
              <a:t>Python Arcade?</a:t>
            </a:r>
            <a:endParaRPr sz="1660"/>
          </a:p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s" sz="1660"/>
              <a:t>Ejemplos y aplicaciones</a:t>
            </a:r>
            <a:endParaRPr sz="1660"/>
          </a:p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s" sz="1660"/>
              <a:t>Conceptos básicos</a:t>
            </a:r>
            <a:endParaRPr sz="1660"/>
          </a:p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s" sz="1660"/>
              <a:t>Hola mundo</a:t>
            </a:r>
            <a:endParaRPr sz="1660"/>
          </a:p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s" sz="1660"/>
              <a:t>Gráficos</a:t>
            </a:r>
            <a:endParaRPr sz="1660"/>
          </a:p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s" sz="1660"/>
              <a:t>Guías</a:t>
            </a:r>
            <a:endParaRPr sz="1660"/>
          </a:p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s" sz="1660"/>
              <a:t>Recursos adicionales</a:t>
            </a:r>
            <a:endParaRPr sz="1660"/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827" y="975325"/>
            <a:ext cx="2025750" cy="309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2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65" name="Google Shape;3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7855" y="873901"/>
            <a:ext cx="819825" cy="70815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6" name="Google Shape;366;p32"/>
          <p:cNvSpPr txBox="1"/>
          <p:nvPr/>
        </p:nvSpPr>
        <p:spPr>
          <a:xfrm>
            <a:off x="689350" y="815075"/>
            <a:ext cx="470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Input (Entrada e interacción)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67" name="Google Shape;367;p32"/>
          <p:cNvSpPr txBox="1"/>
          <p:nvPr/>
        </p:nvSpPr>
        <p:spPr>
          <a:xfrm>
            <a:off x="896000" y="1416700"/>
            <a:ext cx="5521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Capturar la entrada del usuario en el teclado con </a:t>
            </a:r>
            <a:r>
              <a:rPr lang="es">
                <a:latin typeface="Consolas"/>
                <a:ea typeface="Consolas"/>
                <a:cs typeface="Consolas"/>
                <a:sym typeface="Consolas"/>
              </a:rPr>
              <a:t>on_key_press</a:t>
            </a: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>
                <a:latin typeface="Consolas"/>
                <a:ea typeface="Consolas"/>
                <a:cs typeface="Consolas"/>
                <a:sym typeface="Consolas"/>
              </a:rPr>
              <a:t>on_key_up</a:t>
            </a: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>
                <a:latin typeface="Consolas"/>
                <a:ea typeface="Consolas"/>
                <a:cs typeface="Consolas"/>
                <a:sym typeface="Consolas"/>
              </a:rPr>
              <a:t>on_key_down…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Permite detectar joystick y usarlo fácilmente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Arrastre del mouse con </a:t>
            </a:r>
            <a:r>
              <a:rPr lang="es">
                <a:latin typeface="Consolas"/>
                <a:ea typeface="Consolas"/>
                <a:cs typeface="Consolas"/>
                <a:sym typeface="Consolas"/>
              </a:rPr>
              <a:t>on_mouse_drag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Click del mouse con </a:t>
            </a:r>
            <a:r>
              <a:rPr lang="es">
                <a:latin typeface="Consolas"/>
                <a:ea typeface="Consolas"/>
                <a:cs typeface="Consolas"/>
                <a:sym typeface="Consolas"/>
              </a:rPr>
              <a:t>on_mouse_press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8" name="Google Shape;368;p32"/>
          <p:cNvSpPr/>
          <p:nvPr/>
        </p:nvSpPr>
        <p:spPr>
          <a:xfrm>
            <a:off x="4533250" y="0"/>
            <a:ext cx="20196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Conceptos básicos</a:t>
            </a:r>
            <a:endParaRPr sz="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9" name="Google Shape;369;p32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¿Por qué Arcade?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0" name="Google Shape;370;p32"/>
          <p:cNvSpPr/>
          <p:nvPr/>
        </p:nvSpPr>
        <p:spPr>
          <a:xfrm>
            <a:off x="25520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Ejemplos y …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1" name="Google Shape;371;p32"/>
          <p:cNvSpPr/>
          <p:nvPr/>
        </p:nvSpPr>
        <p:spPr>
          <a:xfrm>
            <a:off x="65528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Hola Mundo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2" name="Google Shape;372;p32"/>
          <p:cNvSpPr/>
          <p:nvPr/>
        </p:nvSpPr>
        <p:spPr>
          <a:xfrm>
            <a:off x="1366000" y="3083050"/>
            <a:ext cx="6860700" cy="9006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latin typeface="Trebuchet MS"/>
                <a:ea typeface="Trebuchet MS"/>
                <a:cs typeface="Trebuchet MS"/>
                <a:sym typeface="Trebuchet MS"/>
              </a:rPr>
              <a:t>Con base en las entradas del usuario se puede actualizar la posición de los sprites o aplicar eventos sobre los objetos de juego</a:t>
            </a:r>
            <a:endParaRPr i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3" name="Google Shape;3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7623" y="1628948"/>
            <a:ext cx="819825" cy="783448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4" name="Google Shape;37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9675" y="1802475"/>
            <a:ext cx="819825" cy="826384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0" name="Google Shape;380;p33"/>
          <p:cNvSpPr txBox="1"/>
          <p:nvPr/>
        </p:nvSpPr>
        <p:spPr>
          <a:xfrm>
            <a:off x="689350" y="815075"/>
            <a:ext cx="528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Update (Actualización de objetos de juego)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381" name="Google Shape;3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675" y="600200"/>
            <a:ext cx="780875" cy="708145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2" name="Google Shape;382;p33"/>
          <p:cNvSpPr/>
          <p:nvPr/>
        </p:nvSpPr>
        <p:spPr>
          <a:xfrm>
            <a:off x="4533250" y="0"/>
            <a:ext cx="20196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Conceptos básicos</a:t>
            </a:r>
            <a:endParaRPr sz="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3" name="Google Shape;383;p33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¿Por qué Arcade?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4" name="Google Shape;384;p33"/>
          <p:cNvSpPr/>
          <p:nvPr/>
        </p:nvSpPr>
        <p:spPr>
          <a:xfrm>
            <a:off x="25520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Ejemplos y …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5" name="Google Shape;385;p33"/>
          <p:cNvSpPr/>
          <p:nvPr/>
        </p:nvSpPr>
        <p:spPr>
          <a:xfrm>
            <a:off x="65528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Hola Mundo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6" name="Google Shape;386;p33"/>
          <p:cNvSpPr txBox="1"/>
          <p:nvPr/>
        </p:nvSpPr>
        <p:spPr>
          <a:xfrm>
            <a:off x="703000" y="1276425"/>
            <a:ext cx="665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Controla la actualización y cambio de elementos en juego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Ocurre en función del frame rate (tasa de cuadros por segundo)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87" name="Google Shape;387;p33"/>
          <p:cNvGrpSpPr/>
          <p:nvPr/>
        </p:nvGrpSpPr>
        <p:grpSpPr>
          <a:xfrm>
            <a:off x="1262775" y="1892035"/>
            <a:ext cx="6973900" cy="1445490"/>
            <a:chOff x="1262775" y="1892035"/>
            <a:chExt cx="6973900" cy="1445490"/>
          </a:xfrm>
        </p:grpSpPr>
        <p:sp>
          <p:nvSpPr>
            <p:cNvPr id="388" name="Google Shape;388;p33"/>
            <p:cNvSpPr/>
            <p:nvPr/>
          </p:nvSpPr>
          <p:spPr>
            <a:xfrm>
              <a:off x="1262775" y="1968025"/>
              <a:ext cx="2438100" cy="13695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FPS (Frames Per Second)</a:t>
              </a:r>
              <a:endParaRPr b="1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Trebuchet MS"/>
                  <a:ea typeface="Trebuchet MS"/>
                  <a:cs typeface="Trebuchet MS"/>
                  <a:sym typeface="Trebuchet MS"/>
                </a:rPr>
                <a:t>Número de imágenes individuales por segundo</a:t>
              </a:r>
              <a:endParaRPr sz="12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Trebuchet MS"/>
                  <a:ea typeface="Trebuchet MS"/>
                  <a:cs typeface="Trebuchet MS"/>
                  <a:sym typeface="Trebuchet MS"/>
                </a:rPr>
                <a:t>Mayor FPS → Mayor fluidez</a:t>
              </a:r>
              <a:endParaRPr sz="12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89" name="Google Shape;389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08125" y="1892035"/>
              <a:ext cx="4128550" cy="615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</p:pic>
      </p:grpSp>
      <p:grpSp>
        <p:nvGrpSpPr>
          <p:cNvPr id="390" name="Google Shape;390;p33"/>
          <p:cNvGrpSpPr/>
          <p:nvPr/>
        </p:nvGrpSpPr>
        <p:grpSpPr>
          <a:xfrm>
            <a:off x="4108125" y="2199835"/>
            <a:ext cx="4128575" cy="1197815"/>
            <a:chOff x="4108125" y="2199835"/>
            <a:chExt cx="4128575" cy="1197815"/>
          </a:xfrm>
        </p:grpSpPr>
        <p:pic>
          <p:nvPicPr>
            <p:cNvPr id="391" name="Google Shape;391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55825" y="2616775"/>
              <a:ext cx="780875" cy="7808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92" name="Google Shape;392;p33"/>
            <p:cNvCxnSpPr>
              <a:stCxn id="389" idx="1"/>
              <a:endCxn id="391" idx="1"/>
            </p:cNvCxnSpPr>
            <p:nvPr/>
          </p:nvCxnSpPr>
          <p:spPr>
            <a:xfrm>
              <a:off x="4108125" y="2199835"/>
              <a:ext cx="3347700" cy="807300"/>
            </a:xfrm>
            <a:prstGeom prst="bentConnector3">
              <a:avLst>
                <a:gd fmla="val -711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93" name="Google Shape;393;p33"/>
          <p:cNvSpPr txBox="1"/>
          <p:nvPr/>
        </p:nvSpPr>
        <p:spPr>
          <a:xfrm>
            <a:off x="881775" y="3633175"/>
            <a:ext cx="665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Valida y Actualiza el estado de cada elemento de juego (Sprites, escenarios, UI, …)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9" name="Google Shape;399;p34"/>
          <p:cNvSpPr txBox="1"/>
          <p:nvPr/>
        </p:nvSpPr>
        <p:spPr>
          <a:xfrm>
            <a:off x="662950" y="1276775"/>
            <a:ext cx="5769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Renderización o generación final de imágenes y audio para presentar en pantalla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Ocurre de acuerdo a las actualizaciones del ciclo de ‘update’ aplicadas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0" name="Google Shape;4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3375" y="773875"/>
            <a:ext cx="780875" cy="74278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1" name="Google Shape;401;p34"/>
          <p:cNvSpPr txBox="1"/>
          <p:nvPr/>
        </p:nvSpPr>
        <p:spPr>
          <a:xfrm>
            <a:off x="689350" y="815075"/>
            <a:ext cx="470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Render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402" name="Google Shape;402;p34"/>
          <p:cNvSpPr/>
          <p:nvPr/>
        </p:nvSpPr>
        <p:spPr>
          <a:xfrm>
            <a:off x="4533250" y="0"/>
            <a:ext cx="20196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Conceptos básicos</a:t>
            </a:r>
            <a:endParaRPr sz="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3" name="Google Shape;403;p34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¿Por qué Arcade?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25520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Ejemplos y …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65528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Hola Mundo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6" name="Google Shape;4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6200" y="2691275"/>
            <a:ext cx="5769601" cy="71389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4"/>
          <p:cNvSpPr/>
          <p:nvPr/>
        </p:nvSpPr>
        <p:spPr>
          <a:xfrm>
            <a:off x="1332925" y="2781075"/>
            <a:ext cx="517200" cy="534300"/>
          </a:xfrm>
          <a:prstGeom prst="bracketPair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1899475" y="2781075"/>
            <a:ext cx="517200" cy="534300"/>
          </a:xfrm>
          <a:prstGeom prst="bracketPair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2499425" y="2781075"/>
            <a:ext cx="517200" cy="534300"/>
          </a:xfrm>
          <a:prstGeom prst="bracketPair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3099375" y="2781075"/>
            <a:ext cx="517200" cy="534300"/>
          </a:xfrm>
          <a:prstGeom prst="bracketPair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1" name="Google Shape;411;p34"/>
          <p:cNvSpPr/>
          <p:nvPr/>
        </p:nvSpPr>
        <p:spPr>
          <a:xfrm>
            <a:off x="3665925" y="2781075"/>
            <a:ext cx="517200" cy="534300"/>
          </a:xfrm>
          <a:prstGeom prst="bracketPair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2" name="Google Shape;412;p34"/>
          <p:cNvSpPr/>
          <p:nvPr/>
        </p:nvSpPr>
        <p:spPr>
          <a:xfrm>
            <a:off x="4232475" y="2781075"/>
            <a:ext cx="517200" cy="534300"/>
          </a:xfrm>
          <a:prstGeom prst="bracketPair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4799025" y="2781075"/>
            <a:ext cx="517200" cy="534300"/>
          </a:xfrm>
          <a:prstGeom prst="bracketPair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4" name="Google Shape;414;p34"/>
          <p:cNvSpPr/>
          <p:nvPr/>
        </p:nvSpPr>
        <p:spPr>
          <a:xfrm>
            <a:off x="5365575" y="2781075"/>
            <a:ext cx="517200" cy="534300"/>
          </a:xfrm>
          <a:prstGeom prst="bracketPair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5" name="Google Shape;415;p34"/>
          <p:cNvSpPr/>
          <p:nvPr/>
        </p:nvSpPr>
        <p:spPr>
          <a:xfrm>
            <a:off x="5932125" y="2781075"/>
            <a:ext cx="517200" cy="534300"/>
          </a:xfrm>
          <a:prstGeom prst="bracketPair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6" name="Google Shape;416;p34"/>
          <p:cNvSpPr/>
          <p:nvPr/>
        </p:nvSpPr>
        <p:spPr>
          <a:xfrm>
            <a:off x="6498675" y="2781075"/>
            <a:ext cx="517200" cy="534300"/>
          </a:xfrm>
          <a:prstGeom prst="bracketPair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7" name="Google Shape;417;p34"/>
          <p:cNvSpPr txBox="1"/>
          <p:nvPr/>
        </p:nvSpPr>
        <p:spPr>
          <a:xfrm>
            <a:off x="1286575" y="3806300"/>
            <a:ext cx="6099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Trebuchet MS"/>
                <a:ea typeface="Trebuchet MS"/>
                <a:cs typeface="Trebuchet MS"/>
                <a:sym typeface="Trebuchet MS"/>
              </a:rPr>
              <a:t>Render 0</a:t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8" name="Google Shape;418;p34"/>
          <p:cNvSpPr txBox="1"/>
          <p:nvPr/>
        </p:nvSpPr>
        <p:spPr>
          <a:xfrm>
            <a:off x="1853125" y="3806300"/>
            <a:ext cx="6099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Trebuchet MS"/>
                <a:ea typeface="Trebuchet MS"/>
                <a:cs typeface="Trebuchet MS"/>
                <a:sym typeface="Trebuchet MS"/>
              </a:rPr>
              <a:t>Render 1</a:t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9" name="Google Shape;419;p34"/>
          <p:cNvSpPr txBox="1"/>
          <p:nvPr/>
        </p:nvSpPr>
        <p:spPr>
          <a:xfrm>
            <a:off x="2453075" y="3806300"/>
            <a:ext cx="6099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Trebuchet MS"/>
                <a:ea typeface="Trebuchet MS"/>
                <a:cs typeface="Trebuchet MS"/>
                <a:sym typeface="Trebuchet MS"/>
              </a:rPr>
              <a:t>Render 2</a:t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0" name="Google Shape;420;p34"/>
          <p:cNvSpPr txBox="1"/>
          <p:nvPr/>
        </p:nvSpPr>
        <p:spPr>
          <a:xfrm>
            <a:off x="3053025" y="3806300"/>
            <a:ext cx="6099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Trebuchet MS"/>
                <a:ea typeface="Trebuchet MS"/>
                <a:cs typeface="Trebuchet MS"/>
                <a:sym typeface="Trebuchet MS"/>
              </a:rPr>
              <a:t>Render 3</a:t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1" name="Google Shape;421;p34"/>
          <p:cNvSpPr txBox="1"/>
          <p:nvPr/>
        </p:nvSpPr>
        <p:spPr>
          <a:xfrm>
            <a:off x="3619575" y="3806300"/>
            <a:ext cx="6099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Trebuchet MS"/>
                <a:ea typeface="Trebuchet MS"/>
                <a:cs typeface="Trebuchet MS"/>
                <a:sym typeface="Trebuchet MS"/>
              </a:rPr>
              <a:t>Render 4</a:t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2" name="Google Shape;422;p34"/>
          <p:cNvSpPr txBox="1"/>
          <p:nvPr/>
        </p:nvSpPr>
        <p:spPr>
          <a:xfrm>
            <a:off x="4186125" y="3806300"/>
            <a:ext cx="6099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Trebuchet MS"/>
                <a:ea typeface="Trebuchet MS"/>
                <a:cs typeface="Trebuchet MS"/>
                <a:sym typeface="Trebuchet MS"/>
              </a:rPr>
              <a:t>Render 5</a:t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3" name="Google Shape;423;p34"/>
          <p:cNvSpPr txBox="1"/>
          <p:nvPr/>
        </p:nvSpPr>
        <p:spPr>
          <a:xfrm>
            <a:off x="4752675" y="3806300"/>
            <a:ext cx="6099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Trebuchet MS"/>
                <a:ea typeface="Trebuchet MS"/>
                <a:cs typeface="Trebuchet MS"/>
                <a:sym typeface="Trebuchet MS"/>
              </a:rPr>
              <a:t>Render 6</a:t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4" name="Google Shape;424;p34"/>
          <p:cNvSpPr txBox="1"/>
          <p:nvPr/>
        </p:nvSpPr>
        <p:spPr>
          <a:xfrm>
            <a:off x="5319225" y="3806300"/>
            <a:ext cx="6099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Trebuchet MS"/>
                <a:ea typeface="Trebuchet MS"/>
                <a:cs typeface="Trebuchet MS"/>
                <a:sym typeface="Trebuchet MS"/>
              </a:rPr>
              <a:t>Render 7</a:t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5" name="Google Shape;425;p34"/>
          <p:cNvSpPr txBox="1"/>
          <p:nvPr/>
        </p:nvSpPr>
        <p:spPr>
          <a:xfrm>
            <a:off x="5885775" y="3806300"/>
            <a:ext cx="6099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Trebuchet MS"/>
                <a:ea typeface="Trebuchet MS"/>
                <a:cs typeface="Trebuchet MS"/>
                <a:sym typeface="Trebuchet MS"/>
              </a:rPr>
              <a:t>Render 8</a:t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6" name="Google Shape;426;p34"/>
          <p:cNvSpPr txBox="1"/>
          <p:nvPr/>
        </p:nvSpPr>
        <p:spPr>
          <a:xfrm>
            <a:off x="6452325" y="3806300"/>
            <a:ext cx="6099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Trebuchet MS"/>
                <a:ea typeface="Trebuchet MS"/>
                <a:cs typeface="Trebuchet MS"/>
                <a:sym typeface="Trebuchet MS"/>
              </a:rPr>
              <a:t>Render 9</a:t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7" name="Google Shape;427;p34"/>
          <p:cNvPicPr preferRelativeResize="0"/>
          <p:nvPr/>
        </p:nvPicPr>
        <p:blipFill rotWithShape="1">
          <a:blip r:embed="rId4">
            <a:alphaModFix/>
          </a:blip>
          <a:srcRect b="0" l="59810" r="19580" t="0"/>
          <a:stretch/>
        </p:blipFill>
        <p:spPr>
          <a:xfrm>
            <a:off x="7708575" y="2691275"/>
            <a:ext cx="1189024" cy="7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4"/>
          <p:cNvSpPr txBox="1"/>
          <p:nvPr/>
        </p:nvSpPr>
        <p:spPr>
          <a:xfrm>
            <a:off x="7648950" y="3806300"/>
            <a:ext cx="7416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Trebuchet MS"/>
                <a:ea typeface="Trebuchet MS"/>
                <a:cs typeface="Trebuchet MS"/>
                <a:sym typeface="Trebuchet MS"/>
              </a:rPr>
              <a:t>Render n-1</a:t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9" name="Google Shape;429;p34"/>
          <p:cNvSpPr txBox="1"/>
          <p:nvPr/>
        </p:nvSpPr>
        <p:spPr>
          <a:xfrm>
            <a:off x="8281413" y="3806300"/>
            <a:ext cx="6099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Trebuchet MS"/>
                <a:ea typeface="Trebuchet MS"/>
                <a:cs typeface="Trebuchet MS"/>
                <a:sym typeface="Trebuchet MS"/>
              </a:rPr>
              <a:t>Render n</a:t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0" name="Google Shape;430;p34"/>
          <p:cNvSpPr/>
          <p:nvPr/>
        </p:nvSpPr>
        <p:spPr>
          <a:xfrm>
            <a:off x="7761213" y="2781075"/>
            <a:ext cx="517200" cy="534300"/>
          </a:xfrm>
          <a:prstGeom prst="bracketPair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1" name="Google Shape;431;p34"/>
          <p:cNvSpPr/>
          <p:nvPr/>
        </p:nvSpPr>
        <p:spPr>
          <a:xfrm>
            <a:off x="8327763" y="2781075"/>
            <a:ext cx="517200" cy="534300"/>
          </a:xfrm>
          <a:prstGeom prst="bracketPair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32" name="Google Shape;432;p34"/>
          <p:cNvCxnSpPr>
            <a:endCxn id="417" idx="0"/>
          </p:cNvCxnSpPr>
          <p:nvPr/>
        </p:nvCxnSpPr>
        <p:spPr>
          <a:xfrm flipH="1">
            <a:off x="1591525" y="3438800"/>
            <a:ext cx="5400" cy="367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34"/>
          <p:cNvCxnSpPr/>
          <p:nvPr/>
        </p:nvCxnSpPr>
        <p:spPr>
          <a:xfrm flipH="1">
            <a:off x="2155375" y="3421988"/>
            <a:ext cx="5400" cy="367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34"/>
          <p:cNvCxnSpPr/>
          <p:nvPr/>
        </p:nvCxnSpPr>
        <p:spPr>
          <a:xfrm flipH="1">
            <a:off x="2755325" y="3421975"/>
            <a:ext cx="5400" cy="367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34"/>
          <p:cNvCxnSpPr/>
          <p:nvPr/>
        </p:nvCxnSpPr>
        <p:spPr>
          <a:xfrm flipH="1">
            <a:off x="3355275" y="3421988"/>
            <a:ext cx="5400" cy="367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34"/>
          <p:cNvCxnSpPr/>
          <p:nvPr/>
        </p:nvCxnSpPr>
        <p:spPr>
          <a:xfrm flipH="1">
            <a:off x="3919250" y="3421975"/>
            <a:ext cx="5400" cy="367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p34"/>
          <p:cNvCxnSpPr/>
          <p:nvPr/>
        </p:nvCxnSpPr>
        <p:spPr>
          <a:xfrm flipH="1">
            <a:off x="4483225" y="3421988"/>
            <a:ext cx="5400" cy="367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p34"/>
          <p:cNvCxnSpPr/>
          <p:nvPr/>
        </p:nvCxnSpPr>
        <p:spPr>
          <a:xfrm flipH="1">
            <a:off x="5047200" y="3421975"/>
            <a:ext cx="5400" cy="367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34"/>
          <p:cNvCxnSpPr/>
          <p:nvPr/>
        </p:nvCxnSpPr>
        <p:spPr>
          <a:xfrm flipH="1">
            <a:off x="5611175" y="3421988"/>
            <a:ext cx="5400" cy="367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34"/>
          <p:cNvCxnSpPr/>
          <p:nvPr/>
        </p:nvCxnSpPr>
        <p:spPr>
          <a:xfrm flipH="1">
            <a:off x="6175150" y="3421975"/>
            <a:ext cx="5400" cy="367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1" name="Google Shape;441;p34"/>
          <p:cNvCxnSpPr/>
          <p:nvPr/>
        </p:nvCxnSpPr>
        <p:spPr>
          <a:xfrm flipH="1">
            <a:off x="6739125" y="3421988"/>
            <a:ext cx="5400" cy="367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p34"/>
          <p:cNvCxnSpPr/>
          <p:nvPr/>
        </p:nvCxnSpPr>
        <p:spPr>
          <a:xfrm flipH="1">
            <a:off x="8017050" y="3421975"/>
            <a:ext cx="5400" cy="367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" name="Google Shape;443;p34"/>
          <p:cNvCxnSpPr/>
          <p:nvPr/>
        </p:nvCxnSpPr>
        <p:spPr>
          <a:xfrm flipH="1">
            <a:off x="8532975" y="3438825"/>
            <a:ext cx="5400" cy="367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34"/>
          <p:cNvSpPr txBox="1"/>
          <p:nvPr/>
        </p:nvSpPr>
        <p:spPr>
          <a:xfrm>
            <a:off x="7057275" y="2891325"/>
            <a:ext cx="6099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rebuchet MS"/>
                <a:ea typeface="Trebuchet MS"/>
                <a:cs typeface="Trebuchet MS"/>
                <a:sym typeface="Trebuchet MS"/>
              </a:rPr>
              <a:t>….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45" name="Google Shape;44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175" y="2614375"/>
            <a:ext cx="867700" cy="867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6" name="Google Shape;446;p34"/>
          <p:cNvSpPr/>
          <p:nvPr/>
        </p:nvSpPr>
        <p:spPr>
          <a:xfrm>
            <a:off x="979350" y="2939625"/>
            <a:ext cx="335100" cy="21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5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52" name="Google Shape;452;p35"/>
          <p:cNvSpPr txBox="1"/>
          <p:nvPr/>
        </p:nvSpPr>
        <p:spPr>
          <a:xfrm>
            <a:off x="2374200" y="1634250"/>
            <a:ext cx="4395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Hola Mundo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6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58" name="Google Shape;458;p36"/>
          <p:cNvSpPr/>
          <p:nvPr/>
        </p:nvSpPr>
        <p:spPr>
          <a:xfrm>
            <a:off x="4533250" y="0"/>
            <a:ext cx="20196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Hola Mundo</a:t>
            </a:r>
            <a:endParaRPr sz="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9" name="Google Shape;459;p36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Ejemplos y …</a:t>
            </a:r>
            <a:endParaRPr b="1"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0" name="Google Shape;460;p36"/>
          <p:cNvSpPr/>
          <p:nvPr/>
        </p:nvSpPr>
        <p:spPr>
          <a:xfrm>
            <a:off x="25520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Conceptos básicos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1" name="Google Shape;461;p36"/>
          <p:cNvSpPr/>
          <p:nvPr/>
        </p:nvSpPr>
        <p:spPr>
          <a:xfrm>
            <a:off x="65528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Gráficos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62" name="Google Shape;4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00" y="942125"/>
            <a:ext cx="3603299" cy="325925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3" name="Google Shape;463;p36"/>
          <p:cNvSpPr txBox="1"/>
          <p:nvPr/>
        </p:nvSpPr>
        <p:spPr>
          <a:xfrm>
            <a:off x="4458700" y="942113"/>
            <a:ext cx="15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solas"/>
                <a:ea typeface="Consolas"/>
                <a:cs typeface="Consolas"/>
                <a:sym typeface="Consolas"/>
              </a:rPr>
              <a:t>happy_face.py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64" name="Google Shape;46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699" y="1461738"/>
            <a:ext cx="4532901" cy="2376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70" name="Google Shape;470;p37"/>
          <p:cNvSpPr txBox="1"/>
          <p:nvPr/>
        </p:nvSpPr>
        <p:spPr>
          <a:xfrm>
            <a:off x="2374200" y="1634250"/>
            <a:ext cx="4395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Gráficos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76" name="Google Shape;476;p38"/>
          <p:cNvSpPr/>
          <p:nvPr/>
        </p:nvSpPr>
        <p:spPr>
          <a:xfrm>
            <a:off x="2552075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Gráficos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7" name="Google Shape;477;p38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Hola Mundo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8" name="Google Shape;478;p38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Guías</a:t>
            </a:r>
            <a:endParaRPr sz="17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9" name="Google Shape;479;p38"/>
          <p:cNvSpPr/>
          <p:nvPr/>
        </p:nvSpPr>
        <p:spPr>
          <a:xfrm>
            <a:off x="65261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Recursos Adicionales</a:t>
            </a:r>
            <a:endParaRPr sz="17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0" name="Google Shape;480;p38"/>
          <p:cNvSpPr txBox="1"/>
          <p:nvPr/>
        </p:nvSpPr>
        <p:spPr>
          <a:xfrm>
            <a:off x="689350" y="1728100"/>
            <a:ext cx="4395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Arcade ofrece diferentes maneras para dibujar y presentar gráficos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M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otor de dibujo integrado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Manejo de sprites por medio de imágenes o hojas de sprites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81" name="Google Shape;4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950" y="938300"/>
            <a:ext cx="2977800" cy="29827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8"/>
          <p:cNvSpPr txBox="1"/>
          <p:nvPr/>
        </p:nvSpPr>
        <p:spPr>
          <a:xfrm>
            <a:off x="689350" y="815075"/>
            <a:ext cx="469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¿Cómo dibujar elementos en los juegos?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88" name="Google Shape;488;p39"/>
          <p:cNvSpPr/>
          <p:nvPr/>
        </p:nvSpPr>
        <p:spPr>
          <a:xfrm>
            <a:off x="2552075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Gráficos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9" name="Google Shape;489;p39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Hola Mundo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0" name="Google Shape;490;p39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Guías</a:t>
            </a:r>
            <a:endParaRPr sz="17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1" name="Google Shape;491;p39"/>
          <p:cNvSpPr/>
          <p:nvPr/>
        </p:nvSpPr>
        <p:spPr>
          <a:xfrm>
            <a:off x="65261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Recursos Adicionales</a:t>
            </a:r>
            <a:endParaRPr sz="17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92" name="Google Shape;4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800" y="1403700"/>
            <a:ext cx="2692919" cy="27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9"/>
          <p:cNvPicPr preferRelativeResize="0"/>
          <p:nvPr/>
        </p:nvPicPr>
        <p:blipFill rotWithShape="1">
          <a:blip r:embed="rId4">
            <a:alphaModFix/>
          </a:blip>
          <a:srcRect b="0" l="0" r="0" t="10249"/>
          <a:stretch/>
        </p:blipFill>
        <p:spPr>
          <a:xfrm>
            <a:off x="3886425" y="1783524"/>
            <a:ext cx="5085124" cy="23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9"/>
          <p:cNvSpPr txBox="1"/>
          <p:nvPr/>
        </p:nvSpPr>
        <p:spPr>
          <a:xfrm>
            <a:off x="3886425" y="1403688"/>
            <a:ext cx="15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solas"/>
                <a:ea typeface="Consolas"/>
                <a:cs typeface="Consolas"/>
                <a:sym typeface="Consolas"/>
              </a:rPr>
              <a:t>sun</a:t>
            </a:r>
            <a:r>
              <a:rPr lang="es">
                <a:latin typeface="Consolas"/>
                <a:ea typeface="Consolas"/>
                <a:cs typeface="Consolas"/>
                <a:sym typeface="Consolas"/>
              </a:rPr>
              <a:t>.py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5" name="Google Shape;495;p39"/>
          <p:cNvSpPr txBox="1"/>
          <p:nvPr/>
        </p:nvSpPr>
        <p:spPr>
          <a:xfrm>
            <a:off x="689350" y="815075"/>
            <a:ext cx="543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Método </a:t>
            </a:r>
            <a:r>
              <a:rPr b="1" lang="e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draw_circle_filled, draw_line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350" y="1404825"/>
            <a:ext cx="2617174" cy="275674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0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02" name="Google Shape;502;p40"/>
          <p:cNvSpPr/>
          <p:nvPr/>
        </p:nvSpPr>
        <p:spPr>
          <a:xfrm>
            <a:off x="2552075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Gráficos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3" name="Google Shape;503;p40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Hola Mundo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4" name="Google Shape;504;p40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Guías</a:t>
            </a:r>
            <a:endParaRPr sz="17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5" name="Google Shape;505;p40"/>
          <p:cNvSpPr/>
          <p:nvPr/>
        </p:nvSpPr>
        <p:spPr>
          <a:xfrm>
            <a:off x="65261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Recursos Adicionales</a:t>
            </a:r>
            <a:endParaRPr sz="17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6" name="Google Shape;506;p40"/>
          <p:cNvSpPr txBox="1"/>
          <p:nvPr/>
        </p:nvSpPr>
        <p:spPr>
          <a:xfrm>
            <a:off x="3650700" y="1770263"/>
            <a:ext cx="15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solas"/>
                <a:ea typeface="Consolas"/>
                <a:cs typeface="Consolas"/>
                <a:sym typeface="Consolas"/>
              </a:rPr>
              <a:t>txt</a:t>
            </a:r>
            <a:r>
              <a:rPr lang="es">
                <a:latin typeface="Consolas"/>
                <a:ea typeface="Consolas"/>
                <a:cs typeface="Consolas"/>
                <a:sym typeface="Consolas"/>
              </a:rPr>
              <a:t>.py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07" name="Google Shape;50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0700" y="2224900"/>
            <a:ext cx="4695921" cy="1936663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0"/>
          <p:cNvSpPr txBox="1"/>
          <p:nvPr/>
        </p:nvSpPr>
        <p:spPr>
          <a:xfrm>
            <a:off x="689350" y="815075"/>
            <a:ext cx="469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Método </a:t>
            </a:r>
            <a:r>
              <a:rPr b="1" lang="e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draw_text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00" y="1409575"/>
            <a:ext cx="2599995" cy="273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8050" y="1874600"/>
            <a:ext cx="4225651" cy="22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1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16" name="Google Shape;516;p41"/>
          <p:cNvSpPr/>
          <p:nvPr/>
        </p:nvSpPr>
        <p:spPr>
          <a:xfrm>
            <a:off x="2552075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Gráficos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7" name="Google Shape;517;p41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Hola Mundo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8" name="Google Shape;518;p41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Guías</a:t>
            </a:r>
            <a:endParaRPr sz="17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9" name="Google Shape;519;p41"/>
          <p:cNvSpPr/>
          <p:nvPr/>
        </p:nvSpPr>
        <p:spPr>
          <a:xfrm>
            <a:off x="65261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Recursos Adicionales</a:t>
            </a:r>
            <a:endParaRPr sz="17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0" name="Google Shape;520;p41"/>
          <p:cNvSpPr txBox="1"/>
          <p:nvPr/>
        </p:nvSpPr>
        <p:spPr>
          <a:xfrm>
            <a:off x="3978050" y="1385388"/>
            <a:ext cx="15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solas"/>
                <a:ea typeface="Consolas"/>
                <a:cs typeface="Consolas"/>
                <a:sym typeface="Consolas"/>
              </a:rPr>
              <a:t>zombie</a:t>
            </a:r>
            <a:r>
              <a:rPr lang="es">
                <a:latin typeface="Consolas"/>
                <a:ea typeface="Consolas"/>
                <a:cs typeface="Consolas"/>
                <a:sym typeface="Consolas"/>
              </a:rPr>
              <a:t>.py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1" name="Google Shape;521;p41"/>
          <p:cNvSpPr txBox="1"/>
          <p:nvPr/>
        </p:nvSpPr>
        <p:spPr>
          <a:xfrm>
            <a:off x="689350" y="815075"/>
            <a:ext cx="469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Uso de imágenes por sprites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b="36285" l="0" r="0" t="0"/>
          <a:stretch/>
        </p:blipFill>
        <p:spPr>
          <a:xfrm>
            <a:off x="0" y="492000"/>
            <a:ext cx="9144003" cy="388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806950" y="0"/>
            <a:ext cx="17124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Introducción</a:t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25193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Arcade?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4510750" y="0"/>
            <a:ext cx="20280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¿Por qué Arcade?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652850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Ejemplos y…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3294825" y="521150"/>
            <a:ext cx="5783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¡Bienvenidos a la Programación Orientada a Objetos con Python Arcade!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321925" y="3359975"/>
            <a:ext cx="4440900" cy="86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Objetivo</a:t>
            </a:r>
            <a:r>
              <a:rPr lang="es" sz="1100">
                <a:latin typeface="Trebuchet MS"/>
                <a:ea typeface="Trebuchet MS"/>
                <a:cs typeface="Trebuchet MS"/>
                <a:sym typeface="Trebuchet MS"/>
              </a:rPr>
              <a:t> Aprender POO mediante la exploración en creación de video juegos (emocionantes) utilizando el framework Python Arcade.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2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27" name="Google Shape;527;p42"/>
          <p:cNvSpPr txBox="1"/>
          <p:nvPr/>
        </p:nvSpPr>
        <p:spPr>
          <a:xfrm>
            <a:off x="2374200" y="1634250"/>
            <a:ext cx="4395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Guías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3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33" name="Google Shape;533;p43"/>
          <p:cNvSpPr/>
          <p:nvPr/>
        </p:nvSpPr>
        <p:spPr>
          <a:xfrm>
            <a:off x="4533250" y="0"/>
            <a:ext cx="20196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Guías</a:t>
            </a:r>
            <a:endParaRPr sz="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4" name="Google Shape;534;p43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Hola Mundo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5" name="Google Shape;535;p43"/>
          <p:cNvSpPr/>
          <p:nvPr/>
        </p:nvSpPr>
        <p:spPr>
          <a:xfrm>
            <a:off x="25520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Gráficos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6" name="Google Shape;536;p43"/>
          <p:cNvSpPr/>
          <p:nvPr/>
        </p:nvSpPr>
        <p:spPr>
          <a:xfrm>
            <a:off x="65528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Recursos adicionales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7" name="Google Shape;537;p43"/>
          <p:cNvSpPr txBox="1"/>
          <p:nvPr/>
        </p:nvSpPr>
        <p:spPr>
          <a:xfrm>
            <a:off x="644550" y="1134225"/>
            <a:ext cx="7854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Instalación de visual studio code, python y python-arcade en Windows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https://drive.google.com/file/d/1EDcB0W-lauywr5QAlIr4TAWfW7J7DYpD/view?usp=sharing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Configuración de python-arcade en </a:t>
            </a:r>
            <a:r>
              <a:rPr lang="es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repl.it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https://drive.google.com/file/d/1AKy4BuPdV_c6zWgKiZO-cSQXdOlNB6lv/view?usp=sharing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38" name="Google Shape;538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3150" y="3100138"/>
            <a:ext cx="1208300" cy="11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9175" y="3100125"/>
            <a:ext cx="1359475" cy="11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5088" y="3123263"/>
            <a:ext cx="116205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82982" y="3100125"/>
            <a:ext cx="1304342" cy="11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76375" y="3051825"/>
            <a:ext cx="1152525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4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48" name="Google Shape;548;p44"/>
          <p:cNvSpPr txBox="1"/>
          <p:nvPr/>
        </p:nvSpPr>
        <p:spPr>
          <a:xfrm>
            <a:off x="2374200" y="1634250"/>
            <a:ext cx="4395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Recursos adicionales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5"/>
          <p:cNvSpPr/>
          <p:nvPr/>
        </p:nvSpPr>
        <p:spPr>
          <a:xfrm>
            <a:off x="0" y="969750"/>
            <a:ext cx="4572000" cy="3180900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5"/>
          <p:cNvSpPr txBox="1"/>
          <p:nvPr>
            <p:ph idx="1" type="body"/>
          </p:nvPr>
        </p:nvSpPr>
        <p:spPr>
          <a:xfrm>
            <a:off x="63525" y="1045800"/>
            <a:ext cx="4418700" cy="3028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28">
                <a:solidFill>
                  <a:schemeClr val="accent3"/>
                </a:solidFill>
              </a:rPr>
              <a:t>Python Arcade</a:t>
            </a:r>
            <a:endParaRPr sz="2028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28">
                <a:solidFill>
                  <a:schemeClr val="accent3"/>
                </a:solidFill>
              </a:rPr>
              <a:t>Arcade</a:t>
            </a:r>
            <a:endParaRPr sz="1228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3"/>
              </a:rPr>
              <a:t>https://api.arcade.academy/en/latest/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28">
                <a:solidFill>
                  <a:schemeClr val="accent3"/>
                </a:solidFill>
              </a:rPr>
              <a:t>API Docs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4"/>
              </a:rPr>
              <a:t>https://api.arcade.academy/en/latest/quick_index.html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28">
                <a:solidFill>
                  <a:schemeClr val="accent3"/>
                </a:solidFill>
              </a:rPr>
              <a:t>Curso Arcade</a:t>
            </a:r>
            <a:endParaRPr sz="1228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5"/>
              </a:rPr>
              <a:t>https://learn.arcade.academy/en/latest/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28">
                <a:solidFill>
                  <a:schemeClr val="accent3"/>
                </a:solidFill>
              </a:rPr>
              <a:t>Tutoriales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6"/>
              </a:rPr>
              <a:t>https://api.arcade.academy/en/latest/examples/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7"/>
              </a:rPr>
              <a:t>https://realpython.com/arcade-python-game-framework/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28">
                <a:solidFill>
                  <a:schemeClr val="accent3"/>
                </a:solidFill>
              </a:rPr>
              <a:t>Juegos ejemplo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8"/>
              </a:rPr>
              <a:t>https://api.arcade.academy/en/latest/sample_games.html</a:t>
            </a:r>
            <a:endParaRPr sz="1200"/>
          </a:p>
        </p:txBody>
      </p:sp>
      <p:sp>
        <p:nvSpPr>
          <p:cNvPr id="555" name="Google Shape;555;p45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56" name="Google Shape;556;p45"/>
          <p:cNvSpPr/>
          <p:nvPr/>
        </p:nvSpPr>
        <p:spPr>
          <a:xfrm>
            <a:off x="6534850" y="0"/>
            <a:ext cx="20196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Recursos Adicionales</a:t>
            </a:r>
            <a:endParaRPr sz="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7" name="Google Shape;557;p45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Hola Mundo</a:t>
            </a:r>
            <a:endParaRPr sz="16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8" name="Google Shape;558;p45"/>
          <p:cNvSpPr/>
          <p:nvPr/>
        </p:nvSpPr>
        <p:spPr>
          <a:xfrm>
            <a:off x="25520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Gráficos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9" name="Google Shape;559;p45"/>
          <p:cNvSpPr/>
          <p:nvPr/>
        </p:nvSpPr>
        <p:spPr>
          <a:xfrm>
            <a:off x="4572000" y="969750"/>
            <a:ext cx="4572000" cy="3180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5"/>
          <p:cNvSpPr txBox="1"/>
          <p:nvPr>
            <p:ph idx="1" type="body"/>
          </p:nvPr>
        </p:nvSpPr>
        <p:spPr>
          <a:xfrm>
            <a:off x="4648650" y="1057350"/>
            <a:ext cx="4418700" cy="3028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28">
                <a:solidFill>
                  <a:schemeClr val="accent3"/>
                </a:solidFill>
              </a:rPr>
              <a:t>Recursos</a:t>
            </a:r>
            <a:endParaRPr sz="2028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</a:rPr>
              <a:t>Recursos de imágenes gratuitos</a:t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9"/>
              </a:rPr>
              <a:t>https://craftpix.net/freebies/</a:t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10"/>
              </a:rPr>
              <a:t>https://itch.io/game-assets/free</a:t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11"/>
              </a:rPr>
              <a:t>https://api.arcade.academy/en/latest/resources.html</a:t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</a:rPr>
              <a:t>Recursos de audio gratuitos</a:t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12"/>
              </a:rPr>
              <a:t>https://itch.io/game-assets/free/tag-audio</a:t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5"/>
                </a:solidFill>
              </a:rPr>
              <a:t>Audio Library Studio - YouTube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</a:rPr>
              <a:t>Tiled</a:t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13"/>
              </a:rPr>
              <a:t>https://www.mapeditor.org/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</a:rPr>
              <a:t>Color Picker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 u="sng">
                <a:solidFill>
                  <a:schemeClr val="hlink"/>
                </a:solidFill>
              </a:rPr>
              <a:t>https://www.google.com/search?q=color+picker</a:t>
            </a:r>
            <a:endParaRPr sz="1400"/>
          </a:p>
        </p:txBody>
      </p:sp>
      <p:sp>
        <p:nvSpPr>
          <p:cNvPr id="561" name="Google Shape;561;p45"/>
          <p:cNvSpPr/>
          <p:nvPr/>
        </p:nvSpPr>
        <p:spPr>
          <a:xfrm>
            <a:off x="45434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Guías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6"/>
          <p:cNvSpPr txBox="1"/>
          <p:nvPr>
            <p:ph type="title"/>
          </p:nvPr>
        </p:nvSpPr>
        <p:spPr>
          <a:xfrm>
            <a:off x="729450" y="1928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740"/>
              <a:t>GRACIAS</a:t>
            </a:r>
            <a:endParaRPr sz="2740"/>
          </a:p>
        </p:txBody>
      </p:sp>
      <p:sp>
        <p:nvSpPr>
          <p:cNvPr id="567" name="Google Shape;567;p46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68" name="Google Shape;568;p46"/>
          <p:cNvSpPr txBox="1"/>
          <p:nvPr/>
        </p:nvSpPr>
        <p:spPr>
          <a:xfrm>
            <a:off x="6263400" y="3532850"/>
            <a:ext cx="277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Imágenes </a:t>
            </a:r>
            <a:r>
              <a:rPr i="1" lang="es" sz="9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extraídas</a:t>
            </a:r>
            <a:r>
              <a:rPr i="1" lang="es" sz="9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 y adaptadas de:</a:t>
            </a:r>
            <a:endParaRPr i="1" sz="9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https://thenounproject.com/</a:t>
            </a:r>
            <a:endParaRPr i="1" sz="9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https://freepik.es/</a:t>
            </a:r>
            <a:endParaRPr i="1" sz="9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9" name="Google Shape;569;p46"/>
          <p:cNvSpPr txBox="1"/>
          <p:nvPr>
            <p:ph type="title"/>
          </p:nvPr>
        </p:nvSpPr>
        <p:spPr>
          <a:xfrm>
            <a:off x="727650" y="2338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040"/>
              <a:t>¿Preguntas?</a:t>
            </a:r>
            <a:endParaRPr sz="1040"/>
          </a:p>
        </p:txBody>
      </p:sp>
      <p:sp>
        <p:nvSpPr>
          <p:cNvPr id="570" name="Google Shape;570;p46"/>
          <p:cNvSpPr txBox="1"/>
          <p:nvPr/>
        </p:nvSpPr>
        <p:spPr>
          <a:xfrm>
            <a:off x="280250" y="3040250"/>
            <a:ext cx="2403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CONTACTO:</a:t>
            </a:r>
            <a:endParaRPr b="1" sz="13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Luis Alejandro Mongua López</a:t>
            </a:r>
            <a:endParaRPr sz="11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lamongual@unal.edu.co</a:t>
            </a:r>
            <a:endParaRPr sz="11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Manuel Alejandro Peña Vargas</a:t>
            </a:r>
            <a:endParaRPr sz="11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mapenav@unal.edu.co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2374200" y="1786650"/>
            <a:ext cx="4395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Python Arcade?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2552075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Arcade?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¿Por qué Arcade?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Ejemplos y…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89350" y="904250"/>
            <a:ext cx="6022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Python-arcade: </a:t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Librería moderna para desarrollar juegos en 2D utilizando Python.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877600" y="1762625"/>
            <a:ext cx="43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781125" y="2127250"/>
            <a:ext cx="5235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★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Facilidad de Uso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★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Cuenta con guías y ejemplos detallados.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★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Compatible con Windows, macOS y Linux.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★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Ideal para aprender programación orientada a objetos.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★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Soporta sprites, animaciones, físicas, sonido y más.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★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Comunidad activa y recursos educativos disponibles.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950" y="2347800"/>
            <a:ext cx="2280499" cy="19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2" name="Google Shape;132;p18"/>
          <p:cNvSpPr txBox="1"/>
          <p:nvPr/>
        </p:nvSpPr>
        <p:spPr>
          <a:xfrm>
            <a:off x="2374200" y="1786650"/>
            <a:ext cx="4395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¿Por qué Python Arcade?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4533250" y="0"/>
            <a:ext cx="20196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¿Por qué Arcade?</a:t>
            </a:r>
            <a:endParaRPr sz="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25520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Arcade?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65528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Ejemplos y…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0" y="935175"/>
            <a:ext cx="3048000" cy="3435600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68250" y="1028350"/>
            <a:ext cx="2890800" cy="3260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</a:rPr>
              <a:t>Manejo de sprites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Rotación de sprites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Escalado de sprites</a:t>
            </a:r>
            <a:endParaRPr sz="1400"/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621" y="1983573"/>
            <a:ext cx="535515" cy="66530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/>
          <p:nvPr/>
        </p:nvSpPr>
        <p:spPr>
          <a:xfrm>
            <a:off x="1135200" y="1850325"/>
            <a:ext cx="1022100" cy="4212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 flipH="1" rot="10800000">
            <a:off x="1137945" y="2357625"/>
            <a:ext cx="1019700" cy="4212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621" y="3403898"/>
            <a:ext cx="535515" cy="66530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/>
          <p:nvPr/>
        </p:nvSpPr>
        <p:spPr>
          <a:xfrm>
            <a:off x="1885125" y="3335750"/>
            <a:ext cx="126900" cy="8016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" name="Google Shape;149;p19"/>
          <p:cNvGrpSpPr/>
          <p:nvPr/>
        </p:nvGrpSpPr>
        <p:grpSpPr>
          <a:xfrm>
            <a:off x="3047950" y="935175"/>
            <a:ext cx="3048000" cy="3435600"/>
            <a:chOff x="3047949" y="935175"/>
            <a:chExt cx="3048000" cy="3435600"/>
          </a:xfrm>
        </p:grpSpPr>
        <p:sp>
          <p:nvSpPr>
            <p:cNvPr id="150" name="Google Shape;150;p19"/>
            <p:cNvSpPr/>
            <p:nvPr/>
          </p:nvSpPr>
          <p:spPr>
            <a:xfrm>
              <a:off x="3047949" y="935175"/>
              <a:ext cx="3048000" cy="343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3160900" y="1028350"/>
              <a:ext cx="2822400" cy="3260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9"/>
            <p:cNvSpPr txBox="1"/>
            <p:nvPr/>
          </p:nvSpPr>
          <p:spPr>
            <a:xfrm>
              <a:off x="3218825" y="1067450"/>
              <a:ext cx="2706300" cy="17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6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Ayuda sobre tipado de código</a:t>
              </a:r>
              <a:endParaRPr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317500" lvl="0" marL="457200" rtl="0" algn="l">
                <a:spcBef>
                  <a:spcPts val="120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Trebuchet MS"/>
                <a:buChar char="●"/>
              </a:pPr>
              <a:r>
                <a:rPr lang="es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Ofrece ayudas al desarrollador por medio de ‘Hints’ de tipos de</a:t>
              </a:r>
              <a:r>
                <a:rPr lang="es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lang="es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dato</a:t>
              </a:r>
              <a:endParaRPr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3" name="Google Shape;153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90488" y="2834459"/>
              <a:ext cx="2651887" cy="12347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" name="Google Shape;154;p19"/>
          <p:cNvGrpSpPr/>
          <p:nvPr/>
        </p:nvGrpSpPr>
        <p:grpSpPr>
          <a:xfrm>
            <a:off x="6095950" y="940600"/>
            <a:ext cx="3048000" cy="3435600"/>
            <a:chOff x="6095950" y="940600"/>
            <a:chExt cx="3048000" cy="3435600"/>
          </a:xfrm>
        </p:grpSpPr>
        <p:sp>
          <p:nvSpPr>
            <p:cNvPr id="155" name="Google Shape;155;p19"/>
            <p:cNvSpPr/>
            <p:nvPr/>
          </p:nvSpPr>
          <p:spPr>
            <a:xfrm>
              <a:off x="6095950" y="940600"/>
              <a:ext cx="3048000" cy="3435600"/>
            </a:xfrm>
            <a:prstGeom prst="rect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6184850" y="1022925"/>
              <a:ext cx="2890800" cy="3260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7" name="Google Shape;157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35212" y="2417175"/>
              <a:ext cx="2590074" cy="151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19"/>
            <p:cNvSpPr txBox="1"/>
            <p:nvPr/>
          </p:nvSpPr>
          <p:spPr>
            <a:xfrm>
              <a:off x="6266788" y="1112550"/>
              <a:ext cx="2706300" cy="10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6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Soporte de cámara</a:t>
              </a:r>
              <a:endParaRPr b="1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317500" lvl="0" marL="457200" rtl="0" algn="just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Trebuchet MS"/>
                <a:buChar char="●"/>
              </a:pPr>
              <a:r>
                <a:rPr lang="es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Permite controlar el área de visualización de juego</a:t>
              </a:r>
              <a:endParaRPr b="1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4533250" y="0"/>
            <a:ext cx="20196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¿Por qué Arcade?</a:t>
            </a:r>
            <a:endParaRPr sz="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25520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Arcade?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65528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Ejemplos y…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0" y="935175"/>
            <a:ext cx="3048000" cy="3435600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68250" y="1028350"/>
            <a:ext cx="2890800" cy="3260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</a:rPr>
              <a:t>Tiled Maps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Dibujo</a:t>
            </a:r>
            <a:r>
              <a:rPr lang="es" sz="1400"/>
              <a:t> de mapas por mosaicos o baldosas</a:t>
            </a:r>
            <a:endParaRPr b="1" sz="1600"/>
          </a:p>
        </p:txBody>
      </p:sp>
      <p:grpSp>
        <p:nvGrpSpPr>
          <p:cNvPr id="170" name="Google Shape;170;p20"/>
          <p:cNvGrpSpPr/>
          <p:nvPr/>
        </p:nvGrpSpPr>
        <p:grpSpPr>
          <a:xfrm>
            <a:off x="6095950" y="940600"/>
            <a:ext cx="3048000" cy="3435600"/>
            <a:chOff x="6095950" y="940600"/>
            <a:chExt cx="3048000" cy="3435600"/>
          </a:xfrm>
        </p:grpSpPr>
        <p:sp>
          <p:nvSpPr>
            <p:cNvPr id="171" name="Google Shape;171;p20"/>
            <p:cNvSpPr/>
            <p:nvPr/>
          </p:nvSpPr>
          <p:spPr>
            <a:xfrm>
              <a:off x="6095950" y="940600"/>
              <a:ext cx="3048000" cy="3435600"/>
            </a:xfrm>
            <a:prstGeom prst="rect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6200500" y="1028350"/>
              <a:ext cx="2838900" cy="3260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 txBox="1"/>
            <p:nvPr/>
          </p:nvSpPr>
          <p:spPr>
            <a:xfrm>
              <a:off x="6242500" y="1112550"/>
              <a:ext cx="2754900" cy="14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6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Soporte de vistas adicionales</a:t>
              </a:r>
              <a:endParaRPr b="1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304800" lvl="0" marL="457200" rtl="0" algn="l">
                <a:spcBef>
                  <a:spcPts val="120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Char char="●"/>
              </a:pPr>
              <a:r>
                <a:rPr lang="es" sz="1200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Muy útil para pantallas fijas como pausa, instrucciones o fin de juego</a:t>
              </a:r>
              <a:endParaRPr sz="12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74" name="Google Shape;17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05826" y="2604500"/>
              <a:ext cx="1469526" cy="1104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07851" y="3274575"/>
              <a:ext cx="1177675" cy="9288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" name="Google Shape;17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324" y="2404470"/>
            <a:ext cx="2613350" cy="13841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20"/>
          <p:cNvGrpSpPr/>
          <p:nvPr/>
        </p:nvGrpSpPr>
        <p:grpSpPr>
          <a:xfrm>
            <a:off x="3047949" y="935175"/>
            <a:ext cx="3048000" cy="3435600"/>
            <a:chOff x="3047949" y="935175"/>
            <a:chExt cx="3048000" cy="3435600"/>
          </a:xfrm>
        </p:grpSpPr>
        <p:sp>
          <p:nvSpPr>
            <p:cNvPr id="178" name="Google Shape;178;p20"/>
            <p:cNvSpPr/>
            <p:nvPr/>
          </p:nvSpPr>
          <p:spPr>
            <a:xfrm>
              <a:off x="3047949" y="935175"/>
              <a:ext cx="3048000" cy="343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3159450" y="1028350"/>
              <a:ext cx="2838900" cy="3260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0" name="Google Shape;180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14900" y="2440705"/>
              <a:ext cx="2392750" cy="1431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20"/>
            <p:cNvSpPr txBox="1"/>
            <p:nvPr/>
          </p:nvSpPr>
          <p:spPr>
            <a:xfrm>
              <a:off x="3328175" y="1107150"/>
              <a:ext cx="2566200" cy="105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6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Soporte de físicas</a:t>
              </a:r>
              <a:endParaRPr b="1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317500" lvl="0" marL="457200" rtl="0" algn="l">
                <a:spcBef>
                  <a:spcPts val="120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Trebuchet MS"/>
                <a:buChar char="●"/>
              </a:pPr>
              <a:r>
                <a:rPr lang="es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Fácil inclusión de física en los juegos</a:t>
              </a:r>
              <a:endParaRPr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4533250" y="0"/>
            <a:ext cx="20196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¿Por qué Arcade?</a:t>
            </a:r>
            <a:endParaRPr sz="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6893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25520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Arcade?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65528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Ejemplos y…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0" y="935175"/>
            <a:ext cx="3048000" cy="3435600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68250" y="1028350"/>
            <a:ext cx="2890800" cy="3260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</a:rPr>
              <a:t>Iluminación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Soporte de luces y focos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50" y="2022843"/>
            <a:ext cx="2689724" cy="20986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1"/>
          <p:cNvGrpSpPr/>
          <p:nvPr/>
        </p:nvGrpSpPr>
        <p:grpSpPr>
          <a:xfrm>
            <a:off x="3047949" y="935175"/>
            <a:ext cx="3048000" cy="3435600"/>
            <a:chOff x="3047949" y="935175"/>
            <a:chExt cx="3048000" cy="3435600"/>
          </a:xfrm>
        </p:grpSpPr>
        <p:sp>
          <p:nvSpPr>
            <p:cNvPr id="195" name="Google Shape;195;p21"/>
            <p:cNvSpPr/>
            <p:nvPr/>
          </p:nvSpPr>
          <p:spPr>
            <a:xfrm>
              <a:off x="3047949" y="935175"/>
              <a:ext cx="3048000" cy="3435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3137500" y="1028350"/>
              <a:ext cx="2853900" cy="3260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7" name="Google Shape;197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21474" y="1502403"/>
              <a:ext cx="2019600" cy="1592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3200" y="2675375"/>
              <a:ext cx="1937976" cy="1528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21"/>
            <p:cNvSpPr txBox="1"/>
            <p:nvPr/>
          </p:nvSpPr>
          <p:spPr>
            <a:xfrm>
              <a:off x="3288875" y="1071300"/>
              <a:ext cx="2566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6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Componentes UI</a:t>
              </a:r>
              <a:endParaRPr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00" name="Google Shape;200;p21"/>
          <p:cNvGrpSpPr/>
          <p:nvPr/>
        </p:nvGrpSpPr>
        <p:grpSpPr>
          <a:xfrm>
            <a:off x="6095950" y="940600"/>
            <a:ext cx="3048000" cy="3435600"/>
            <a:chOff x="6095950" y="940600"/>
            <a:chExt cx="3048000" cy="3435600"/>
          </a:xfrm>
        </p:grpSpPr>
        <p:sp>
          <p:nvSpPr>
            <p:cNvPr id="201" name="Google Shape;201;p21"/>
            <p:cNvSpPr/>
            <p:nvPr/>
          </p:nvSpPr>
          <p:spPr>
            <a:xfrm>
              <a:off x="6095950" y="940600"/>
              <a:ext cx="3048000" cy="3435600"/>
            </a:xfrm>
            <a:prstGeom prst="rect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6184850" y="1028350"/>
              <a:ext cx="2890800" cy="3260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3" name="Google Shape;203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5025" y="2154240"/>
              <a:ext cx="2765026" cy="2049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21"/>
            <p:cNvSpPr txBox="1"/>
            <p:nvPr/>
          </p:nvSpPr>
          <p:spPr>
            <a:xfrm>
              <a:off x="6290887" y="1083050"/>
              <a:ext cx="27333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6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Sombreado y partículas</a:t>
              </a:r>
              <a:endParaRPr b="1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317500" lvl="0" marL="45720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Trebuchet MS"/>
                <a:buChar char="●"/>
              </a:pPr>
              <a:r>
                <a:rPr lang="es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Sistemas de shader y generadores de partículas</a:t>
              </a:r>
              <a:endParaRPr b="1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